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5" r:id="rId6"/>
    <p:sldId id="281" r:id="rId7"/>
    <p:sldId id="266" r:id="rId8"/>
    <p:sldId id="280" r:id="rId9"/>
    <p:sldId id="268" r:id="rId10"/>
    <p:sldId id="267" r:id="rId11"/>
    <p:sldId id="273" r:id="rId12"/>
    <p:sldId id="274" r:id="rId13"/>
    <p:sldId id="269" r:id="rId14"/>
    <p:sldId id="275" r:id="rId15"/>
    <p:sldId id="270" r:id="rId16"/>
    <p:sldId id="278" r:id="rId17"/>
    <p:sldId id="282" r:id="rId18"/>
    <p:sldId id="272" r:id="rId19"/>
    <p:sldId id="283"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CB14A-5A2A-4DC7-BCA9-AE15062BD664}" v="139" dt="2022-11-28T08:55:52.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https://github.com/2010030457-Abhiram/Intelligent-Hospital-System" TargetMode="Externa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2010030457-Abhiram/Intelligent-Hospital-System" TargetMode="External"/><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32C15-089F-43B9-B55F-E4607A1290C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9E723F6-6402-4075-9D81-B24443657D06}">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We have created a repository under the project heading and uploaded the project documents into it </a:t>
          </a:r>
        </a:p>
      </dgm:t>
    </dgm:pt>
    <dgm:pt modelId="{FB6ED9B5-59F9-4879-AD90-8F76DABBC70E}" type="parTrans" cxnId="{FA65CCD3-35C7-47AE-B4E0-4F4FE6F63FB8}">
      <dgm:prSet/>
      <dgm:spPr/>
      <dgm:t>
        <a:bodyPr/>
        <a:lstStyle/>
        <a:p>
          <a:endParaRPr lang="en-US"/>
        </a:p>
      </dgm:t>
    </dgm:pt>
    <dgm:pt modelId="{7567018B-20CF-4B11-81D9-B23DB62B9817}" type="sibTrans" cxnId="{FA65CCD3-35C7-47AE-B4E0-4F4FE6F63FB8}">
      <dgm:prSet/>
      <dgm:spPr/>
      <dgm:t>
        <a:bodyPr/>
        <a:lstStyle/>
        <a:p>
          <a:pPr>
            <a:lnSpc>
              <a:spcPct val="100000"/>
            </a:lnSpc>
          </a:pPr>
          <a:endParaRPr lang="en-US"/>
        </a:p>
      </dgm:t>
    </dgm:pt>
    <dgm:pt modelId="{6E0FB049-A61F-478C-9C5A-13FBAE6F7533}">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The </a:t>
          </a:r>
          <a:r>
            <a:rPr lang="en-US" sz="1400" dirty="0" err="1">
              <a:latin typeface="Times New Roman" panose="02020603050405020304" pitchFamily="18" charset="0"/>
              <a:cs typeface="Times New Roman" panose="02020603050405020304" pitchFamily="18" charset="0"/>
            </a:rPr>
            <a:t>github</a:t>
          </a:r>
          <a:r>
            <a:rPr lang="en-US" sz="1400" dirty="0">
              <a:latin typeface="Times New Roman" panose="02020603050405020304" pitchFamily="18" charset="0"/>
              <a:cs typeface="Times New Roman" panose="02020603050405020304" pitchFamily="18" charset="0"/>
            </a:rPr>
            <a:t> repository link is 👇👇</a:t>
          </a:r>
        </a:p>
      </dgm:t>
    </dgm:pt>
    <dgm:pt modelId="{17887BF8-6410-4754-81BC-BC3D39A39A95}" type="parTrans" cxnId="{F7F9DA1B-DFCD-4FB9-9AD1-0C25C4BD6C72}">
      <dgm:prSet/>
      <dgm:spPr/>
      <dgm:t>
        <a:bodyPr/>
        <a:lstStyle/>
        <a:p>
          <a:endParaRPr lang="en-US"/>
        </a:p>
      </dgm:t>
    </dgm:pt>
    <dgm:pt modelId="{B71062D7-A182-4C52-BCAF-139688F38090}" type="sibTrans" cxnId="{F7F9DA1B-DFCD-4FB9-9AD1-0C25C4BD6C72}">
      <dgm:prSet/>
      <dgm:spPr/>
      <dgm:t>
        <a:bodyPr/>
        <a:lstStyle/>
        <a:p>
          <a:pPr>
            <a:lnSpc>
              <a:spcPct val="100000"/>
            </a:lnSpc>
          </a:pPr>
          <a:endParaRPr lang="en-US"/>
        </a:p>
      </dgm:t>
    </dgm:pt>
    <dgm:pt modelId="{38D94E29-420A-4E7A-B12F-BEFFBB12C914}">
      <dgm:prSet custT="1"/>
      <dgm:spPr/>
      <dgm:t>
        <a:bodyPr/>
        <a:lstStyle/>
        <a:p>
          <a:pPr>
            <a:lnSpc>
              <a:spcPct val="100000"/>
            </a:lnSpc>
          </a:pPr>
          <a:r>
            <a:rPr lang="en-US" sz="1400" dirty="0">
              <a:hlinkClick xmlns:r="http://schemas.openxmlformats.org/officeDocument/2006/relationships" r:id="rId1"/>
            </a:rPr>
            <a:t>https://github.com/2010030457-Abhiram/Intelligent-Hospital-System</a:t>
          </a:r>
          <a:endParaRPr lang="en-US" sz="1400" dirty="0"/>
        </a:p>
      </dgm:t>
    </dgm:pt>
    <dgm:pt modelId="{8304B735-FF50-4D01-943B-58DAB8B2FA2D}" type="parTrans" cxnId="{E0D343D5-173F-4588-94A8-7B12FAF58896}">
      <dgm:prSet/>
      <dgm:spPr/>
      <dgm:t>
        <a:bodyPr/>
        <a:lstStyle/>
        <a:p>
          <a:endParaRPr lang="en-US"/>
        </a:p>
      </dgm:t>
    </dgm:pt>
    <dgm:pt modelId="{B97F9D61-0B39-4307-B070-27A3C51DEBEC}" type="sibTrans" cxnId="{E0D343D5-173F-4588-94A8-7B12FAF58896}">
      <dgm:prSet/>
      <dgm:spPr/>
      <dgm:t>
        <a:bodyPr/>
        <a:lstStyle/>
        <a:p>
          <a:endParaRPr lang="en-US"/>
        </a:p>
      </dgm:t>
    </dgm:pt>
    <dgm:pt modelId="{1630E1CF-F387-4638-A089-AEAF58D3ADE1}" type="pres">
      <dgm:prSet presAssocID="{C5732C15-089F-43B9-B55F-E4607A1290C1}" presName="root" presStyleCnt="0">
        <dgm:presLayoutVars>
          <dgm:dir/>
          <dgm:resizeHandles val="exact"/>
        </dgm:presLayoutVars>
      </dgm:prSet>
      <dgm:spPr/>
    </dgm:pt>
    <dgm:pt modelId="{EDE32082-D51F-4C4D-B846-3E4A7E694336}" type="pres">
      <dgm:prSet presAssocID="{C5732C15-089F-43B9-B55F-E4607A1290C1}" presName="container" presStyleCnt="0">
        <dgm:presLayoutVars>
          <dgm:dir/>
          <dgm:resizeHandles val="exact"/>
        </dgm:presLayoutVars>
      </dgm:prSet>
      <dgm:spPr/>
    </dgm:pt>
    <dgm:pt modelId="{4E24891C-8DAE-4C38-8331-C8D5C54DE80F}" type="pres">
      <dgm:prSet presAssocID="{F9E723F6-6402-4075-9D81-B24443657D06}" presName="compNode" presStyleCnt="0"/>
      <dgm:spPr/>
    </dgm:pt>
    <dgm:pt modelId="{DC3119C8-D9BE-46A7-88BC-32D4A6D8E563}" type="pres">
      <dgm:prSet presAssocID="{F9E723F6-6402-4075-9D81-B24443657D06}" presName="iconBgRect" presStyleLbl="bgShp" presStyleIdx="0" presStyleCnt="3" custLinFactY="-86247" custLinFactNeighborX="-90497" custLinFactNeighborY="-100000"/>
      <dgm:spPr/>
    </dgm:pt>
    <dgm:pt modelId="{0B7B8DEE-DA1E-46F6-9501-BA7FEE949BF6}" type="pres">
      <dgm:prSet presAssocID="{F9E723F6-6402-4075-9D81-B24443657D06}" presName="iconRect" presStyleLbl="node1" presStyleIdx="0" presStyleCnt="3" custLinFactX="-58942" custLinFactY="-121266" custLinFactNeighborX="-100000" custLinFactNeighborY="-20000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Open Folder"/>
        </a:ext>
      </dgm:extLst>
    </dgm:pt>
    <dgm:pt modelId="{469CA725-1AE2-4014-83C8-D58DEDDFD058}" type="pres">
      <dgm:prSet presAssocID="{F9E723F6-6402-4075-9D81-B24443657D06}" presName="spaceRect" presStyleCnt="0"/>
      <dgm:spPr/>
    </dgm:pt>
    <dgm:pt modelId="{09F1BBDD-C532-43C6-97D1-00701E93A072}" type="pres">
      <dgm:prSet presAssocID="{F9E723F6-6402-4075-9D81-B24443657D06}" presName="textRect" presStyleLbl="revTx" presStyleIdx="0" presStyleCnt="3" custScaleX="161356" custLinFactY="-86334" custLinFactNeighborX="1558" custLinFactNeighborY="-100000">
        <dgm:presLayoutVars>
          <dgm:chMax val="1"/>
          <dgm:chPref val="1"/>
        </dgm:presLayoutVars>
      </dgm:prSet>
      <dgm:spPr/>
    </dgm:pt>
    <dgm:pt modelId="{C290CF07-EE9E-4EC4-8B34-0D79E14F0E8C}" type="pres">
      <dgm:prSet presAssocID="{7567018B-20CF-4B11-81D9-B23DB62B9817}" presName="sibTrans" presStyleLbl="sibTrans2D1" presStyleIdx="0" presStyleCnt="0"/>
      <dgm:spPr/>
    </dgm:pt>
    <dgm:pt modelId="{48E52B89-5B8D-4205-A861-9B6943913C49}" type="pres">
      <dgm:prSet presAssocID="{6E0FB049-A61F-478C-9C5A-13FBAE6F7533}" presName="compNode" presStyleCnt="0"/>
      <dgm:spPr/>
    </dgm:pt>
    <dgm:pt modelId="{F6A49903-9013-4D0E-99B9-FC92000416D6}" type="pres">
      <dgm:prSet presAssocID="{6E0FB049-A61F-478C-9C5A-13FBAE6F7533}" presName="iconBgRect" presStyleLbl="bgShp" presStyleIdx="1" presStyleCnt="3" custLinFactY="-50634" custLinFactNeighborX="-86822" custLinFactNeighborY="-100000"/>
      <dgm:spPr/>
    </dgm:pt>
    <dgm:pt modelId="{1B4906D3-92B1-4E25-B9CF-493F663157FB}" type="pres">
      <dgm:prSet presAssocID="{6E0FB049-A61F-478C-9C5A-13FBAE6F7533}" presName="iconRect" presStyleLbl="node1" presStyleIdx="1" presStyleCnt="3" custLinFactX="-56782" custLinFactY="-100000" custLinFactNeighborX="-100000" custLinFactNeighborY="-162151"/>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tabase"/>
        </a:ext>
      </dgm:extLst>
    </dgm:pt>
    <dgm:pt modelId="{56166CBA-BF9B-42AB-A932-29525C83ADCE}" type="pres">
      <dgm:prSet presAssocID="{6E0FB049-A61F-478C-9C5A-13FBAE6F7533}" presName="spaceRect" presStyleCnt="0"/>
      <dgm:spPr/>
    </dgm:pt>
    <dgm:pt modelId="{43C5C902-70B7-49B6-A161-C0BEC19877E6}" type="pres">
      <dgm:prSet presAssocID="{6E0FB049-A61F-478C-9C5A-13FBAE6F7533}" presName="textRect" presStyleLbl="revTx" presStyleIdx="1" presStyleCnt="3" custScaleX="175388" custScaleY="71640" custLinFactY="-61008" custLinFactNeighborX="5427" custLinFactNeighborY="-100000">
        <dgm:presLayoutVars>
          <dgm:chMax val="1"/>
          <dgm:chPref val="1"/>
        </dgm:presLayoutVars>
      </dgm:prSet>
      <dgm:spPr/>
    </dgm:pt>
    <dgm:pt modelId="{29154C6C-030F-494D-B368-B4FD2CE4F386}" type="pres">
      <dgm:prSet presAssocID="{B71062D7-A182-4C52-BCAF-139688F38090}" presName="sibTrans" presStyleLbl="sibTrans2D1" presStyleIdx="0" presStyleCnt="0"/>
      <dgm:spPr/>
    </dgm:pt>
    <dgm:pt modelId="{B101BE32-EBAB-4E90-BA77-64DFF3F08E69}" type="pres">
      <dgm:prSet presAssocID="{38D94E29-420A-4E7A-B12F-BEFFBB12C914}" presName="compNode" presStyleCnt="0"/>
      <dgm:spPr/>
    </dgm:pt>
    <dgm:pt modelId="{D9F0CB5B-8898-46AC-AD9D-80753CD93162}" type="pres">
      <dgm:prSet presAssocID="{38D94E29-420A-4E7A-B12F-BEFFBB12C914}" presName="iconBgRect" presStyleLbl="bgShp" presStyleIdx="2" presStyleCnt="3" custLinFactY="-59972" custLinFactNeighborX="-97359" custLinFactNeighborY="-100000"/>
      <dgm:spPr/>
    </dgm:pt>
    <dgm:pt modelId="{91602ECE-5182-4E3B-A228-9F1CC70E4140}" type="pres">
      <dgm:prSet presAssocID="{38D94E29-420A-4E7A-B12F-BEFFBB12C914}" presName="iconRect" presStyleLbl="node1" presStyleIdx="2" presStyleCnt="3" custLinFactX="-67861" custLinFactY="-100000" custLinFactNeighborX="-100000" custLinFactNeighborY="-183359"/>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Earth Globe Americas"/>
        </a:ext>
      </dgm:extLst>
    </dgm:pt>
    <dgm:pt modelId="{F4077199-CCAF-41C5-B955-9D318010BA17}" type="pres">
      <dgm:prSet presAssocID="{38D94E29-420A-4E7A-B12F-BEFFBB12C914}" presName="spaceRect" presStyleCnt="0"/>
      <dgm:spPr/>
    </dgm:pt>
    <dgm:pt modelId="{CD2ED074-1AFA-4F81-8158-4B478C850804}" type="pres">
      <dgm:prSet presAssocID="{38D94E29-420A-4E7A-B12F-BEFFBB12C914}" presName="textRect" presStyleLbl="revTx" presStyleIdx="2" presStyleCnt="3" custScaleX="178660" custLinFactY="-59972" custLinFactNeighborX="8572" custLinFactNeighborY="-100000">
        <dgm:presLayoutVars>
          <dgm:chMax val="1"/>
          <dgm:chPref val="1"/>
        </dgm:presLayoutVars>
      </dgm:prSet>
      <dgm:spPr/>
    </dgm:pt>
  </dgm:ptLst>
  <dgm:cxnLst>
    <dgm:cxn modelId="{3BB2D81A-1CB1-43FF-B919-0A3EFD1138DD}" type="presOf" srcId="{B71062D7-A182-4C52-BCAF-139688F38090}" destId="{29154C6C-030F-494D-B368-B4FD2CE4F386}" srcOrd="0" destOrd="0" presId="urn:microsoft.com/office/officeart/2018/2/layout/IconCircleList"/>
    <dgm:cxn modelId="{F7F9DA1B-DFCD-4FB9-9AD1-0C25C4BD6C72}" srcId="{C5732C15-089F-43B9-B55F-E4607A1290C1}" destId="{6E0FB049-A61F-478C-9C5A-13FBAE6F7533}" srcOrd="1" destOrd="0" parTransId="{17887BF8-6410-4754-81BC-BC3D39A39A95}" sibTransId="{B71062D7-A182-4C52-BCAF-139688F38090}"/>
    <dgm:cxn modelId="{2043D836-9454-4696-8B86-03AE19972939}" type="presOf" srcId="{F9E723F6-6402-4075-9D81-B24443657D06}" destId="{09F1BBDD-C532-43C6-97D1-00701E93A072}" srcOrd="0" destOrd="0" presId="urn:microsoft.com/office/officeart/2018/2/layout/IconCircleList"/>
    <dgm:cxn modelId="{26E38437-E506-4E94-9FF1-FA32E49A1E2E}" type="presOf" srcId="{38D94E29-420A-4E7A-B12F-BEFFBB12C914}" destId="{CD2ED074-1AFA-4F81-8158-4B478C850804}" srcOrd="0" destOrd="0" presId="urn:microsoft.com/office/officeart/2018/2/layout/IconCircleList"/>
    <dgm:cxn modelId="{2B3D9B82-B564-47FE-B976-038E5219D321}" type="presOf" srcId="{C5732C15-089F-43B9-B55F-E4607A1290C1}" destId="{1630E1CF-F387-4638-A089-AEAF58D3ADE1}" srcOrd="0" destOrd="0" presId="urn:microsoft.com/office/officeart/2018/2/layout/IconCircleList"/>
    <dgm:cxn modelId="{8378E78B-8DA9-40FB-88A9-61B91483DF2A}" type="presOf" srcId="{7567018B-20CF-4B11-81D9-B23DB62B9817}" destId="{C290CF07-EE9E-4EC4-8B34-0D79E14F0E8C}" srcOrd="0" destOrd="0" presId="urn:microsoft.com/office/officeart/2018/2/layout/IconCircleList"/>
    <dgm:cxn modelId="{FA65CCD3-35C7-47AE-B4E0-4F4FE6F63FB8}" srcId="{C5732C15-089F-43B9-B55F-E4607A1290C1}" destId="{F9E723F6-6402-4075-9D81-B24443657D06}" srcOrd="0" destOrd="0" parTransId="{FB6ED9B5-59F9-4879-AD90-8F76DABBC70E}" sibTransId="{7567018B-20CF-4B11-81D9-B23DB62B9817}"/>
    <dgm:cxn modelId="{E0D343D5-173F-4588-94A8-7B12FAF58896}" srcId="{C5732C15-089F-43B9-B55F-E4607A1290C1}" destId="{38D94E29-420A-4E7A-B12F-BEFFBB12C914}" srcOrd="2" destOrd="0" parTransId="{8304B735-FF50-4D01-943B-58DAB8B2FA2D}" sibTransId="{B97F9D61-0B39-4307-B070-27A3C51DEBEC}"/>
    <dgm:cxn modelId="{1EA07FE7-297E-4AC2-88E7-A91F37EE2076}" type="presOf" srcId="{6E0FB049-A61F-478C-9C5A-13FBAE6F7533}" destId="{43C5C902-70B7-49B6-A161-C0BEC19877E6}" srcOrd="0" destOrd="0" presId="urn:microsoft.com/office/officeart/2018/2/layout/IconCircleList"/>
    <dgm:cxn modelId="{4684EE7E-05CF-4F8A-8B39-A5FC2CE5CFA0}" type="presParOf" srcId="{1630E1CF-F387-4638-A089-AEAF58D3ADE1}" destId="{EDE32082-D51F-4C4D-B846-3E4A7E694336}" srcOrd="0" destOrd="0" presId="urn:microsoft.com/office/officeart/2018/2/layout/IconCircleList"/>
    <dgm:cxn modelId="{58560982-54F5-4080-B0DF-E4582BF8DB8C}" type="presParOf" srcId="{EDE32082-D51F-4C4D-B846-3E4A7E694336}" destId="{4E24891C-8DAE-4C38-8331-C8D5C54DE80F}" srcOrd="0" destOrd="0" presId="urn:microsoft.com/office/officeart/2018/2/layout/IconCircleList"/>
    <dgm:cxn modelId="{A12A4DAA-5C84-4B3A-906E-635D0EE4A0C2}" type="presParOf" srcId="{4E24891C-8DAE-4C38-8331-C8D5C54DE80F}" destId="{DC3119C8-D9BE-46A7-88BC-32D4A6D8E563}" srcOrd="0" destOrd="0" presId="urn:microsoft.com/office/officeart/2018/2/layout/IconCircleList"/>
    <dgm:cxn modelId="{8755EDA8-F7E5-47CF-B572-471D9124385B}" type="presParOf" srcId="{4E24891C-8DAE-4C38-8331-C8D5C54DE80F}" destId="{0B7B8DEE-DA1E-46F6-9501-BA7FEE949BF6}" srcOrd="1" destOrd="0" presId="urn:microsoft.com/office/officeart/2018/2/layout/IconCircleList"/>
    <dgm:cxn modelId="{FFEFD4C7-FE67-40F9-8E33-D98E60ABD952}" type="presParOf" srcId="{4E24891C-8DAE-4C38-8331-C8D5C54DE80F}" destId="{469CA725-1AE2-4014-83C8-D58DEDDFD058}" srcOrd="2" destOrd="0" presId="urn:microsoft.com/office/officeart/2018/2/layout/IconCircleList"/>
    <dgm:cxn modelId="{63692B9B-F4EE-4245-B097-6574CAFA29E9}" type="presParOf" srcId="{4E24891C-8DAE-4C38-8331-C8D5C54DE80F}" destId="{09F1BBDD-C532-43C6-97D1-00701E93A072}" srcOrd="3" destOrd="0" presId="urn:microsoft.com/office/officeart/2018/2/layout/IconCircleList"/>
    <dgm:cxn modelId="{B5C004B6-2E4E-4B79-90D8-DD95F5FB4547}" type="presParOf" srcId="{EDE32082-D51F-4C4D-B846-3E4A7E694336}" destId="{C290CF07-EE9E-4EC4-8B34-0D79E14F0E8C}" srcOrd="1" destOrd="0" presId="urn:microsoft.com/office/officeart/2018/2/layout/IconCircleList"/>
    <dgm:cxn modelId="{4C1FDEF4-3A79-4171-869A-8D5C62663411}" type="presParOf" srcId="{EDE32082-D51F-4C4D-B846-3E4A7E694336}" destId="{48E52B89-5B8D-4205-A861-9B6943913C49}" srcOrd="2" destOrd="0" presId="urn:microsoft.com/office/officeart/2018/2/layout/IconCircleList"/>
    <dgm:cxn modelId="{5EEDD23B-CB54-4645-BD67-B5D095105ADA}" type="presParOf" srcId="{48E52B89-5B8D-4205-A861-9B6943913C49}" destId="{F6A49903-9013-4D0E-99B9-FC92000416D6}" srcOrd="0" destOrd="0" presId="urn:microsoft.com/office/officeart/2018/2/layout/IconCircleList"/>
    <dgm:cxn modelId="{924A4F27-08A3-4B1E-A72F-A9AFA90F0640}" type="presParOf" srcId="{48E52B89-5B8D-4205-A861-9B6943913C49}" destId="{1B4906D3-92B1-4E25-B9CF-493F663157FB}" srcOrd="1" destOrd="0" presId="urn:microsoft.com/office/officeart/2018/2/layout/IconCircleList"/>
    <dgm:cxn modelId="{EB51A7EC-A260-4CE6-A291-C7C1098FE59E}" type="presParOf" srcId="{48E52B89-5B8D-4205-A861-9B6943913C49}" destId="{56166CBA-BF9B-42AB-A932-29525C83ADCE}" srcOrd="2" destOrd="0" presId="urn:microsoft.com/office/officeart/2018/2/layout/IconCircleList"/>
    <dgm:cxn modelId="{BE359FD2-E0DA-41C8-BB19-3987562A2E06}" type="presParOf" srcId="{48E52B89-5B8D-4205-A861-9B6943913C49}" destId="{43C5C902-70B7-49B6-A161-C0BEC19877E6}" srcOrd="3" destOrd="0" presId="urn:microsoft.com/office/officeart/2018/2/layout/IconCircleList"/>
    <dgm:cxn modelId="{4629B774-D568-4ED1-B335-9AA5F1C5B882}" type="presParOf" srcId="{EDE32082-D51F-4C4D-B846-3E4A7E694336}" destId="{29154C6C-030F-494D-B368-B4FD2CE4F386}" srcOrd="3" destOrd="0" presId="urn:microsoft.com/office/officeart/2018/2/layout/IconCircleList"/>
    <dgm:cxn modelId="{B174B6CD-564B-4952-930B-38747EFBA1B4}" type="presParOf" srcId="{EDE32082-D51F-4C4D-B846-3E4A7E694336}" destId="{B101BE32-EBAB-4E90-BA77-64DFF3F08E69}" srcOrd="4" destOrd="0" presId="urn:microsoft.com/office/officeart/2018/2/layout/IconCircleList"/>
    <dgm:cxn modelId="{C02687C2-8A55-4901-A5A4-F4FDBC760B4D}" type="presParOf" srcId="{B101BE32-EBAB-4E90-BA77-64DFF3F08E69}" destId="{D9F0CB5B-8898-46AC-AD9D-80753CD93162}" srcOrd="0" destOrd="0" presId="urn:microsoft.com/office/officeart/2018/2/layout/IconCircleList"/>
    <dgm:cxn modelId="{BB485039-DC8C-4BE6-AF6B-7C368D2A8756}" type="presParOf" srcId="{B101BE32-EBAB-4E90-BA77-64DFF3F08E69}" destId="{91602ECE-5182-4E3B-A228-9F1CC70E4140}" srcOrd="1" destOrd="0" presId="urn:microsoft.com/office/officeart/2018/2/layout/IconCircleList"/>
    <dgm:cxn modelId="{F54B7AD3-4BC5-40BC-80B3-9B00B80531F9}" type="presParOf" srcId="{B101BE32-EBAB-4E90-BA77-64DFF3F08E69}" destId="{F4077199-CCAF-41C5-B955-9D318010BA17}" srcOrd="2" destOrd="0" presId="urn:microsoft.com/office/officeart/2018/2/layout/IconCircleList"/>
    <dgm:cxn modelId="{55844FD7-6BA9-4990-BC16-AC8B837CA2FD}" type="presParOf" srcId="{B101BE32-EBAB-4E90-BA77-64DFF3F08E69}" destId="{CD2ED074-1AFA-4F81-8158-4B478C85080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119C8-D9BE-46A7-88BC-32D4A6D8E563}">
      <dsp:nvSpPr>
        <dsp:cNvPr id="0" name=""/>
        <dsp:cNvSpPr/>
      </dsp:nvSpPr>
      <dsp:spPr>
        <a:xfrm>
          <a:off x="125597" y="710944"/>
          <a:ext cx="528609" cy="5286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B8DEE-DA1E-46F6-9501-BA7FEE949BF6}">
      <dsp:nvSpPr>
        <dsp:cNvPr id="0" name=""/>
        <dsp:cNvSpPr/>
      </dsp:nvSpPr>
      <dsp:spPr>
        <a:xfrm>
          <a:off x="227674" y="821490"/>
          <a:ext cx="306593" cy="306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F1BBDD-C532-43C6-97D1-00701E93A072}">
      <dsp:nvSpPr>
        <dsp:cNvPr id="0" name=""/>
        <dsp:cNvSpPr/>
      </dsp:nvSpPr>
      <dsp:spPr>
        <a:xfrm>
          <a:off x="883018" y="710484"/>
          <a:ext cx="2010508" cy="52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We have created a repository under the project heading and uploaded the project documents into it </a:t>
          </a:r>
        </a:p>
      </dsp:txBody>
      <dsp:txXfrm>
        <a:off x="883018" y="710484"/>
        <a:ext cx="2010508" cy="528609"/>
      </dsp:txXfrm>
    </dsp:sp>
    <dsp:sp modelId="{F6A49903-9013-4D0E-99B9-FC92000416D6}">
      <dsp:nvSpPr>
        <dsp:cNvPr id="0" name=""/>
        <dsp:cNvSpPr/>
      </dsp:nvSpPr>
      <dsp:spPr>
        <a:xfrm>
          <a:off x="145023" y="1763495"/>
          <a:ext cx="528609" cy="5286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906D3-92B1-4E25-B9CF-493F663157FB}">
      <dsp:nvSpPr>
        <dsp:cNvPr id="0" name=""/>
        <dsp:cNvSpPr/>
      </dsp:nvSpPr>
      <dsp:spPr>
        <a:xfrm>
          <a:off x="234297" y="1867031"/>
          <a:ext cx="306593" cy="306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C5C902-70B7-49B6-A161-C0BEC19877E6}">
      <dsp:nvSpPr>
        <dsp:cNvPr id="0" name=""/>
        <dsp:cNvSpPr/>
      </dsp:nvSpPr>
      <dsp:spPr>
        <a:xfrm>
          <a:off x="843806" y="1783614"/>
          <a:ext cx="2185348" cy="37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a:t>
          </a:r>
          <a:r>
            <a:rPr lang="en-US" sz="1400" kern="1200" dirty="0" err="1">
              <a:latin typeface="Times New Roman" panose="02020603050405020304" pitchFamily="18" charset="0"/>
              <a:cs typeface="Times New Roman" panose="02020603050405020304" pitchFamily="18" charset="0"/>
            </a:rPr>
            <a:t>github</a:t>
          </a:r>
          <a:r>
            <a:rPr lang="en-US" sz="1400" kern="1200" dirty="0">
              <a:latin typeface="Times New Roman" panose="02020603050405020304" pitchFamily="18" charset="0"/>
              <a:cs typeface="Times New Roman" panose="02020603050405020304" pitchFamily="18" charset="0"/>
            </a:rPr>
            <a:t> repository link is 👇👇</a:t>
          </a:r>
        </a:p>
      </dsp:txBody>
      <dsp:txXfrm>
        <a:off x="843806" y="1783614"/>
        <a:ext cx="2185348" cy="378695"/>
      </dsp:txXfrm>
    </dsp:sp>
    <dsp:sp modelId="{D9F0CB5B-8898-46AC-AD9D-80753CD93162}">
      <dsp:nvSpPr>
        <dsp:cNvPr id="0" name=""/>
        <dsp:cNvSpPr/>
      </dsp:nvSpPr>
      <dsp:spPr>
        <a:xfrm>
          <a:off x="89323" y="2578432"/>
          <a:ext cx="528609" cy="5286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02ECE-5182-4E3B-A228-9F1CC70E4140}">
      <dsp:nvSpPr>
        <dsp:cNvPr id="0" name=""/>
        <dsp:cNvSpPr/>
      </dsp:nvSpPr>
      <dsp:spPr>
        <a:xfrm>
          <a:off x="200329" y="2666307"/>
          <a:ext cx="306593" cy="306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ED074-1AFA-4F81-8158-4B478C850804}">
      <dsp:nvSpPr>
        <dsp:cNvPr id="0" name=""/>
        <dsp:cNvSpPr/>
      </dsp:nvSpPr>
      <dsp:spPr>
        <a:xfrm>
          <a:off x="862608" y="2578432"/>
          <a:ext cx="2226117" cy="52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hlinkClick xmlns:r="http://schemas.openxmlformats.org/officeDocument/2006/relationships" r:id="rId7"/>
            </a:rPr>
            <a:t>https://github.com/2010030457-Abhiram/Intelligent-Hospital-System</a:t>
          </a:r>
          <a:endParaRPr lang="en-US" sz="1400" kern="1200" dirty="0"/>
        </a:p>
      </dsp:txBody>
      <dsp:txXfrm>
        <a:off x="862608" y="2578432"/>
        <a:ext cx="2226117" cy="5286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11/28/2022</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11/28/2022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11/28/2022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11/28/2022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11/28/2022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11/28/2022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11/28/2022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png"/><Relationship Id="rId4" Type="http://schemas.openxmlformats.org/officeDocument/2006/relationships/diagramQuickStyle" Target="../diagrams/quickStyle1.xml"/><Relationship Id="rId9"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245487" y="1203649"/>
            <a:ext cx="4151255" cy="1381304"/>
          </a:xfrm>
        </p:spPr>
        <p:txBody>
          <a:bodyPr>
            <a:normAutofit fontScale="90000"/>
          </a:bodyPr>
          <a:lstStyle/>
          <a:p>
            <a:r>
              <a:rPr lang="en-US" sz="3200" b="1" dirty="0"/>
              <a:t>INTELLIGENT HOSPITAL MANAGMENT</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267039" y="4446267"/>
            <a:ext cx="3777248" cy="1543941"/>
          </a:xfrm>
        </p:spPr>
        <p:txBody>
          <a:bodyPr>
            <a:normAutofit fontScale="92500"/>
          </a:bodyPr>
          <a:lstStyle/>
          <a:p>
            <a:r>
              <a:rPr lang="en-US" sz="1800" b="1" dirty="0"/>
              <a:t>BY</a:t>
            </a:r>
          </a:p>
          <a:p>
            <a:r>
              <a:rPr lang="en-US" sz="1800" b="1" dirty="0"/>
              <a:t>2010030309-K MANIDEEP REDDY</a:t>
            </a:r>
            <a:br>
              <a:rPr lang="en-US" sz="1800" b="1" dirty="0"/>
            </a:br>
            <a:r>
              <a:rPr lang="en-US" sz="1800" b="1" dirty="0"/>
              <a:t>2010030457-M.ABHIRAM</a:t>
            </a:r>
            <a:br>
              <a:rPr lang="en-US" sz="1800" b="1" dirty="0"/>
            </a:br>
            <a:r>
              <a:rPr lang="en-US" sz="1800" b="1" dirty="0"/>
              <a:t>2010030064-I KAUSTUBH SASTRY</a:t>
            </a:r>
            <a:br>
              <a:rPr lang="en-US" sz="1800" b="1" dirty="0"/>
            </a:br>
            <a:r>
              <a:rPr lang="en-US" sz="1800" b="1" dirty="0"/>
              <a:t>2010030197-K.V.MANOHAR KARTHIK</a:t>
            </a:r>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This snippet of animation is taken from a recent explainer video created  for Welsh Government's Life Science… | Animated infographic, Hospital  cartoon, Life science">
            <a:extLst>
              <a:ext uri="{FF2B5EF4-FFF2-40B4-BE49-F238E27FC236}">
                <a16:creationId xmlns:a16="http://schemas.microsoft.com/office/drawing/2014/main" id="{6B52D682-04CA-30D0-DC5F-D93DF1AAC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208" y="758952"/>
            <a:ext cx="7103606" cy="53277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B2A66D5D-5C00-05B5-F30C-E7F055E5C5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14254" y="663899"/>
            <a:ext cx="2277745" cy="1079500"/>
          </a:xfrm>
          <a:prstGeom prst="rect">
            <a:avLst/>
          </a:prstGeom>
          <a:noFill/>
          <a:ln>
            <a:noFill/>
          </a:ln>
        </p:spPr>
      </p:pic>
      <p:sp>
        <p:nvSpPr>
          <p:cNvPr id="5" name="TextBox 4">
            <a:extLst>
              <a:ext uri="{FF2B5EF4-FFF2-40B4-BE49-F238E27FC236}">
                <a16:creationId xmlns:a16="http://schemas.microsoft.com/office/drawing/2014/main" id="{681A9E7C-A61F-40C6-72DE-A99AF33720E6}"/>
              </a:ext>
            </a:extLst>
          </p:cNvPr>
          <p:cNvSpPr txBox="1"/>
          <p:nvPr/>
        </p:nvSpPr>
        <p:spPr>
          <a:xfrm>
            <a:off x="648070" y="3222749"/>
            <a:ext cx="2183907"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TEAM-10</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6">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16CB0D-7D20-B226-B419-D940809E439D}"/>
              </a:ext>
            </a:extLst>
          </p:cNvPr>
          <p:cNvSpPr>
            <a:spLocks noGrp="1"/>
          </p:cNvSpPr>
          <p:nvPr>
            <p:ph type="title"/>
          </p:nvPr>
        </p:nvSpPr>
        <p:spPr>
          <a:xfrm>
            <a:off x="289248" y="1123837"/>
            <a:ext cx="4998963" cy="1255469"/>
          </a:xfrm>
        </p:spPr>
        <p:txBody>
          <a:bodyPr>
            <a:normAutofit/>
          </a:bodyPr>
          <a:lstStyle/>
          <a:p>
            <a:r>
              <a:rPr lang="en-US" b="1" dirty="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542F56-69A4-EB9E-5F56-D340D01846F1}"/>
              </a:ext>
            </a:extLst>
          </p:cNvPr>
          <p:cNvSpPr>
            <a:spLocks noGrp="1"/>
          </p:cNvSpPr>
          <p:nvPr>
            <p:ph idx="1"/>
          </p:nvPr>
        </p:nvSpPr>
        <p:spPr>
          <a:xfrm>
            <a:off x="289248" y="2220583"/>
            <a:ext cx="4998962" cy="3274586"/>
          </a:xfrm>
        </p:spPr>
        <p:txBody>
          <a:bodyPr anchor="t">
            <a:normAutofit/>
          </a:bodyPr>
          <a:lstStyle/>
          <a:p>
            <a:pPr marL="0" indent="0" algn="just">
              <a:buNone/>
            </a:pPr>
            <a:r>
              <a:rPr lang="en-US" sz="1600" b="1" dirty="0">
                <a:solidFill>
                  <a:srgbClr val="FFFFFF"/>
                </a:solidFill>
                <a:latin typeface="Times New Roman" panose="02020603050405020304" pitchFamily="18" charset="0"/>
                <a:cs typeface="Times New Roman" panose="02020603050405020304" pitchFamily="18" charset="0"/>
              </a:rPr>
              <a:t>Doctor:</a:t>
            </a:r>
          </a:p>
          <a:p>
            <a:pPr marL="502920" lvl="1" indent="0" algn="just">
              <a:buNone/>
            </a:pPr>
            <a:r>
              <a:rPr lang="en-US" sz="1400" dirty="0">
                <a:solidFill>
                  <a:srgbClr val="FFFFFF"/>
                </a:solidFill>
                <a:latin typeface="Times New Roman" panose="02020603050405020304" pitchFamily="18" charset="0"/>
                <a:cs typeface="Times New Roman" panose="02020603050405020304" pitchFamily="18" charset="0"/>
              </a:rPr>
              <a:t>  </a:t>
            </a:r>
            <a:r>
              <a:rPr lang="en-US" sz="1300" dirty="0">
                <a:solidFill>
                  <a:srgbClr val="FFFFFF"/>
                </a:solidFill>
                <a:latin typeface="Times New Roman" panose="02020603050405020304" pitchFamily="18" charset="0"/>
                <a:cs typeface="Times New Roman" panose="02020603050405020304" pitchFamily="18" charset="0"/>
              </a:rPr>
              <a:t>Doctor can register by entering the information. He can get login by entering the unique username and password. Doctor can add patient details, search the disease by selecting the symptoms and he can view the graph of the disease levels in various location</a:t>
            </a:r>
            <a:r>
              <a:rPr lang="en-US" sz="1400" dirty="0">
                <a:solidFill>
                  <a:srgbClr val="FFFFFF"/>
                </a:solidFill>
                <a:latin typeface="Times New Roman" panose="02020603050405020304" pitchFamily="18" charset="0"/>
                <a:cs typeface="Times New Roman" panose="02020603050405020304" pitchFamily="18" charset="0"/>
              </a:rPr>
              <a:t>s.</a:t>
            </a:r>
          </a:p>
          <a:p>
            <a:pPr marL="0" indent="0" algn="just">
              <a:buNone/>
            </a:pPr>
            <a:r>
              <a:rPr lang="en-US" sz="1600" b="1" dirty="0">
                <a:solidFill>
                  <a:srgbClr val="FFFFFF"/>
                </a:solidFill>
                <a:latin typeface="Times New Roman" panose="02020603050405020304" pitchFamily="18" charset="0"/>
                <a:cs typeface="Times New Roman" panose="02020603050405020304" pitchFamily="18" charset="0"/>
              </a:rPr>
              <a:t>Admin Login:</a:t>
            </a:r>
          </a:p>
          <a:p>
            <a:pPr marL="502920" lvl="1" indent="0" algn="just">
              <a:buNone/>
            </a:pPr>
            <a:r>
              <a:rPr lang="en-US" sz="1400" dirty="0">
                <a:solidFill>
                  <a:srgbClr val="FFFFFF"/>
                </a:solidFill>
                <a:latin typeface="Times New Roman" panose="02020603050405020304" pitchFamily="18" charset="0"/>
                <a:cs typeface="Times New Roman" panose="02020603050405020304" pitchFamily="18" charset="0"/>
              </a:rPr>
              <a:t>The admin is holding the credentials for the website , using which we can monitor the whole activities of the website .Master access to the other modules </a:t>
            </a:r>
          </a:p>
          <a:p>
            <a:pPr marL="0" indent="0" algn="just">
              <a:buNone/>
            </a:pPr>
            <a:r>
              <a:rPr lang="en-US" sz="1600" b="1" dirty="0">
                <a:solidFill>
                  <a:srgbClr val="FFFFFF"/>
                </a:solidFill>
                <a:latin typeface="Times New Roman" panose="02020603050405020304" pitchFamily="18" charset="0"/>
                <a:cs typeface="Times New Roman" panose="02020603050405020304" pitchFamily="18" charset="0"/>
              </a:rPr>
              <a:t>User/patient login:</a:t>
            </a:r>
          </a:p>
          <a:p>
            <a:pPr marL="502920" lvl="1" indent="0" algn="just">
              <a:buNone/>
            </a:pPr>
            <a:r>
              <a:rPr lang="en-US" sz="1400" dirty="0">
                <a:solidFill>
                  <a:srgbClr val="FFFFFF"/>
                </a:solidFill>
                <a:latin typeface="Times New Roman" panose="02020603050405020304" pitchFamily="18" charset="0"/>
                <a:cs typeface="Times New Roman" panose="02020603050405020304" pitchFamily="18" charset="0"/>
              </a:rPr>
              <a:t>The patient login provides the interface  to interact with the doctors ask their queries and upload their documents .</a:t>
            </a:r>
          </a:p>
        </p:txBody>
      </p:sp>
      <p:pic>
        <p:nvPicPr>
          <p:cNvPr id="5122" name="Picture 2" descr="How to Build a Career in Hospital Management - Careerguide">
            <a:extLst>
              <a:ext uri="{FF2B5EF4-FFF2-40B4-BE49-F238E27FC236}">
                <a16:creationId xmlns:a16="http://schemas.microsoft.com/office/drawing/2014/main" id="{53B60473-896E-0713-EBBA-205E664BC0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6358" y="753848"/>
            <a:ext cx="5238340" cy="29334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octor in 2022 | Motion design animation, Gif photo, Fantasy posters">
            <a:extLst>
              <a:ext uri="{FF2B5EF4-FFF2-40B4-BE49-F238E27FC236}">
                <a16:creationId xmlns:a16="http://schemas.microsoft.com/office/drawing/2014/main" id="{7C08BEDF-6AE3-64C2-14CF-A30C30FD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747" y="3167342"/>
            <a:ext cx="2670504" cy="32046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ctor with Notepad Animation by Newex Design on Dribbble">
            <a:extLst>
              <a:ext uri="{FF2B5EF4-FFF2-40B4-BE49-F238E27FC236}">
                <a16:creationId xmlns:a16="http://schemas.microsoft.com/office/drawing/2014/main" id="{6888483D-8779-A685-9CC1-E78D32052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15" y="3687318"/>
            <a:ext cx="3034683" cy="2276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6EBB236F-319E-8377-E4B0-C77AE5C6EF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181743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3F1B-271E-3E5B-1A21-0A9DB5C03E56}"/>
              </a:ext>
            </a:extLst>
          </p:cNvPr>
          <p:cNvSpPr>
            <a:spLocks noGrp="1"/>
          </p:cNvSpPr>
          <p:nvPr>
            <p:ph type="title"/>
          </p:nvPr>
        </p:nvSpPr>
        <p:spPr>
          <a:xfrm>
            <a:off x="252919" y="1123837"/>
            <a:ext cx="2947482" cy="1092281"/>
          </a:xfrm>
        </p:spPr>
        <p:txBody>
          <a:bodyPr>
            <a:normAutofit/>
          </a:bodyPr>
          <a:lstStyle/>
          <a:p>
            <a:r>
              <a:rPr lang="en-US" b="1" dirty="0"/>
              <a:t>GITHUB</a:t>
            </a:r>
            <a:endParaRPr lang="en-IN" b="1" dirty="0"/>
          </a:p>
        </p:txBody>
      </p:sp>
      <p:graphicFrame>
        <p:nvGraphicFramePr>
          <p:cNvPr id="1028" name="Content Placeholder 2">
            <a:extLst>
              <a:ext uri="{FF2B5EF4-FFF2-40B4-BE49-F238E27FC236}">
                <a16:creationId xmlns:a16="http://schemas.microsoft.com/office/drawing/2014/main" id="{85BDCDF7-CDB0-2108-06C9-842609CFCFF4}"/>
              </a:ext>
            </a:extLst>
          </p:cNvPr>
          <p:cNvGraphicFramePr>
            <a:graphicFrameLocks noGrp="1"/>
          </p:cNvGraphicFramePr>
          <p:nvPr>
            <p:ph idx="1"/>
            <p:extLst>
              <p:ext uri="{D42A27DB-BD31-4B8C-83A1-F6EECF244321}">
                <p14:modId xmlns:p14="http://schemas.microsoft.com/office/powerpoint/2010/main" val="3861330715"/>
              </p:ext>
            </p:extLst>
          </p:nvPr>
        </p:nvGraphicFramePr>
        <p:xfrm>
          <a:off x="3897258" y="582706"/>
          <a:ext cx="3585891" cy="5648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screenshot of a computer screen&#10;&#10;Description automatically generated with medium confidence">
            <a:extLst>
              <a:ext uri="{FF2B5EF4-FFF2-40B4-BE49-F238E27FC236}">
                <a16:creationId xmlns:a16="http://schemas.microsoft.com/office/drawing/2014/main" id="{ADACA6C7-4145-ACA3-CC5D-CEB824D74687}"/>
              </a:ext>
            </a:extLst>
          </p:cNvPr>
          <p:cNvPicPr>
            <a:picLocks noChangeAspect="1"/>
          </p:cNvPicPr>
          <p:nvPr/>
        </p:nvPicPr>
        <p:blipFill>
          <a:blip r:embed="rId7"/>
          <a:stretch>
            <a:fillRect/>
          </a:stretch>
        </p:blipFill>
        <p:spPr>
          <a:xfrm>
            <a:off x="7193902" y="1123837"/>
            <a:ext cx="4284420" cy="2263725"/>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3054964F-42F6-31BA-802F-94CB6B9397D6}"/>
              </a:ext>
            </a:extLst>
          </p:cNvPr>
          <p:cNvPicPr>
            <a:picLocks noChangeAspect="1"/>
          </p:cNvPicPr>
          <p:nvPr/>
        </p:nvPicPr>
        <p:blipFill>
          <a:blip r:embed="rId8"/>
          <a:stretch>
            <a:fillRect/>
          </a:stretch>
        </p:blipFill>
        <p:spPr>
          <a:xfrm>
            <a:off x="4332338" y="3983469"/>
            <a:ext cx="4404050" cy="2168994"/>
          </a:xfrm>
          <a:prstGeom prst="rect">
            <a:avLst/>
          </a:prstGeom>
        </p:spPr>
      </p:pic>
      <p:pic>
        <p:nvPicPr>
          <p:cNvPr id="1026" name="Picture 2" descr="Github GIF - Github - Discover &amp; Share GIFs">
            <a:extLst>
              <a:ext uri="{FF2B5EF4-FFF2-40B4-BE49-F238E27FC236}">
                <a16:creationId xmlns:a16="http://schemas.microsoft.com/office/drawing/2014/main" id="{20A74209-67A4-0D68-58DB-8DFF7C3D1C4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0" y="2537378"/>
            <a:ext cx="3402984" cy="19133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L Deemed to be University Hyderabad – KLH Main Website">
            <a:extLst>
              <a:ext uri="{FF2B5EF4-FFF2-40B4-BE49-F238E27FC236}">
                <a16:creationId xmlns:a16="http://schemas.microsoft.com/office/drawing/2014/main" id="{8AD88270-9F7E-C812-A08A-50A29BAFF8B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40474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6C44-24BC-9873-67B9-39A2CC908AB6}"/>
              </a:ext>
            </a:extLst>
          </p:cNvPr>
          <p:cNvSpPr>
            <a:spLocks noGrp="1"/>
          </p:cNvSpPr>
          <p:nvPr>
            <p:ph type="title"/>
          </p:nvPr>
        </p:nvSpPr>
        <p:spPr>
          <a:xfrm>
            <a:off x="252919" y="1123838"/>
            <a:ext cx="2947482" cy="816930"/>
          </a:xfrm>
        </p:spPr>
        <p:txBody>
          <a:bodyPr/>
          <a:lstStyle/>
          <a:p>
            <a:r>
              <a:rPr lang="en-US" b="1" dirty="0"/>
              <a:t>TOOLS</a:t>
            </a:r>
            <a:endParaRPr lang="en-IN" b="1" dirty="0"/>
          </a:p>
        </p:txBody>
      </p:sp>
      <p:sp>
        <p:nvSpPr>
          <p:cNvPr id="3" name="Content Placeholder 2">
            <a:extLst>
              <a:ext uri="{FF2B5EF4-FFF2-40B4-BE49-F238E27FC236}">
                <a16:creationId xmlns:a16="http://schemas.microsoft.com/office/drawing/2014/main" id="{D03AAA56-B260-EDD2-6F88-CFEFAB041909}"/>
              </a:ext>
            </a:extLst>
          </p:cNvPr>
          <p:cNvSpPr>
            <a:spLocks noGrp="1"/>
          </p:cNvSpPr>
          <p:nvPr>
            <p:ph idx="1"/>
          </p:nvPr>
        </p:nvSpPr>
        <p:spPr>
          <a:xfrm>
            <a:off x="4100589" y="1668360"/>
            <a:ext cx="6450389" cy="3521280"/>
          </a:xfrm>
        </p:spPr>
        <p:txBody>
          <a:bodyPr/>
          <a:lstStyle/>
          <a:p>
            <a:pPr algn="just"/>
            <a:r>
              <a:rPr lang="en-IN" dirty="0">
                <a:latin typeface="Times New Roman" panose="02020603050405020304" pitchFamily="18" charset="0"/>
                <a:cs typeface="Times New Roman" panose="02020603050405020304" pitchFamily="18" charset="0"/>
              </a:rPr>
              <a:t>Operating System : windows 10,11 later</a:t>
            </a:r>
          </a:p>
          <a:p>
            <a:pPr algn="just"/>
            <a:r>
              <a:rPr lang="en-IN" dirty="0">
                <a:latin typeface="Times New Roman" panose="02020603050405020304" pitchFamily="18" charset="0"/>
                <a:cs typeface="Times New Roman" panose="02020603050405020304" pitchFamily="18" charset="0"/>
              </a:rPr>
              <a:t>Web Server : Tomcat version 10</a:t>
            </a:r>
          </a:p>
          <a:p>
            <a:pPr algn="just"/>
            <a:r>
              <a:rPr lang="en-IN" dirty="0">
                <a:latin typeface="Times New Roman" panose="02020603050405020304" pitchFamily="18" charset="0"/>
                <a:cs typeface="Times New Roman" panose="02020603050405020304" pitchFamily="18" charset="0"/>
              </a:rPr>
              <a:t>Database server : My SQL ,Access</a:t>
            </a:r>
          </a:p>
          <a:p>
            <a:pPr algn="just"/>
            <a:r>
              <a:rPr lang="en-IN" dirty="0">
                <a:latin typeface="Times New Roman" panose="02020603050405020304" pitchFamily="18" charset="0"/>
                <a:cs typeface="Times New Roman" panose="02020603050405020304" pitchFamily="18" charset="0"/>
              </a:rPr>
              <a:t> Runtime Environment :Java Runtime Environment 5.0</a:t>
            </a:r>
          </a:p>
          <a:p>
            <a:pPr algn="just"/>
            <a:r>
              <a:rPr lang="en-IN" dirty="0">
                <a:latin typeface="Times New Roman" panose="02020603050405020304" pitchFamily="18" charset="0"/>
                <a:cs typeface="Times New Roman" panose="02020603050405020304" pitchFamily="18" charset="0"/>
              </a:rPr>
              <a:t>Development tools: </a:t>
            </a:r>
            <a:r>
              <a:rPr lang="en-IN" dirty="0" err="1">
                <a:latin typeface="Times New Roman" panose="02020603050405020304" pitchFamily="18" charset="0"/>
                <a:cs typeface="Times New Roman" panose="02020603050405020304" pitchFamily="18" charset="0"/>
              </a:rPr>
              <a:t>Eclipse,Intellji</a:t>
            </a:r>
            <a:r>
              <a:rPr lang="en-IN" dirty="0">
                <a:latin typeface="Times New Roman" panose="02020603050405020304" pitchFamily="18" charset="0"/>
                <a:cs typeface="Times New Roman" panose="02020603050405020304" pitchFamily="18" charset="0"/>
              </a:rPr>
              <a:t> idea</a:t>
            </a:r>
          </a:p>
          <a:p>
            <a:pPr algn="just"/>
            <a:r>
              <a:rPr lang="en-IN" dirty="0">
                <a:latin typeface="Times New Roman" panose="02020603050405020304" pitchFamily="18" charset="0"/>
                <a:cs typeface="Times New Roman" panose="02020603050405020304" pitchFamily="18" charset="0"/>
              </a:rPr>
              <a:t>Web Browser : </a:t>
            </a:r>
            <a:r>
              <a:rPr lang="en-IN" dirty="0" err="1">
                <a:latin typeface="Times New Roman" panose="02020603050405020304" pitchFamily="18" charset="0"/>
                <a:cs typeface="Times New Roman" panose="02020603050405020304" pitchFamily="18" charset="0"/>
              </a:rPr>
              <a:t>chrome,edge,firefox,brave</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6146" name="Picture 2" descr="Animated Web Server GIF | Looping Icons &amp; More">
            <a:extLst>
              <a:ext uri="{FF2B5EF4-FFF2-40B4-BE49-F238E27FC236}">
                <a16:creationId xmlns:a16="http://schemas.microsoft.com/office/drawing/2014/main" id="{D5091913-3EB7-6D71-46DD-7D8649BF7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80"/>
          <a:stretch/>
        </p:blipFill>
        <p:spPr bwMode="auto">
          <a:xfrm>
            <a:off x="94298" y="2738510"/>
            <a:ext cx="3192674" cy="2905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BB4256EB-D985-3166-4DEB-D6A45AB525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59529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6146"/>
                                        </p:tgtEl>
                                        <p:attrNameLst>
                                          <p:attrName>style.visibility</p:attrName>
                                        </p:attrNameLst>
                                      </p:cBhvr>
                                      <p:to>
                                        <p:strVal val="visible"/>
                                      </p:to>
                                    </p:set>
                                    <p:animEffect transition="in" filter="fade">
                                      <p:cBhvr>
                                        <p:cTn id="28"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93D4A6-1078-647D-27E2-81063D30BF2C}"/>
              </a:ext>
            </a:extLst>
          </p:cNvPr>
          <p:cNvSpPr>
            <a:spLocks noGrp="1"/>
          </p:cNvSpPr>
          <p:nvPr>
            <p:ph type="title"/>
          </p:nvPr>
        </p:nvSpPr>
        <p:spPr>
          <a:xfrm>
            <a:off x="5451642" y="1123837"/>
            <a:ext cx="6451110" cy="1255469"/>
          </a:xfrm>
        </p:spPr>
        <p:txBody>
          <a:bodyPr>
            <a:normAutofit/>
          </a:bodyPr>
          <a:lstStyle/>
          <a:p>
            <a:r>
              <a:rPr lang="en-US" b="1" dirty="0"/>
              <a:t>WORK PROGRESS</a:t>
            </a:r>
            <a:endParaRPr lang="en-IN" b="1" dirty="0"/>
          </a:p>
        </p:txBody>
      </p:sp>
      <p:sp>
        <p:nvSpPr>
          <p:cNvPr id="2068" name="Rectangle 206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4" name="Picture 6" descr="Work in progress">
            <a:extLst>
              <a:ext uri="{FF2B5EF4-FFF2-40B4-BE49-F238E27FC236}">
                <a16:creationId xmlns:a16="http://schemas.microsoft.com/office/drawing/2014/main" id="{8E6D6D98-8E3C-B44B-C84A-4BED1F0FAB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771" y="2007421"/>
            <a:ext cx="3778286" cy="28337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672D707-7329-E42E-FB0B-F310C82201F5}"/>
              </a:ext>
            </a:extLst>
          </p:cNvPr>
          <p:cNvSpPr>
            <a:spLocks noGrp="1"/>
          </p:cNvSpPr>
          <p:nvPr>
            <p:ph idx="1"/>
          </p:nvPr>
        </p:nvSpPr>
        <p:spPr>
          <a:xfrm>
            <a:off x="5451644" y="2510395"/>
            <a:ext cx="6451109" cy="3274586"/>
          </a:xfrm>
        </p:spPr>
        <p:txBody>
          <a:bodyPr anchor="t">
            <a:normAutofit/>
          </a:bodyPr>
          <a:lstStyle/>
          <a:p>
            <a:r>
              <a:rPr lang="en-US" dirty="0">
                <a:solidFill>
                  <a:srgbClr val="FFFFFF"/>
                </a:solidFill>
              </a:rPr>
              <a:t>We have created a website using HTML,CSS,JSP as front-end tool </a:t>
            </a:r>
            <a:br>
              <a:rPr lang="en-IN" dirty="0">
                <a:solidFill>
                  <a:srgbClr val="FFFFFF"/>
                </a:solidFill>
              </a:rPr>
            </a:br>
            <a:r>
              <a:rPr lang="en-IN" dirty="0">
                <a:solidFill>
                  <a:srgbClr val="FFFFFF"/>
                </a:solidFill>
              </a:rPr>
              <a:t>we have tested the working using local system server. But we encountered errors while running </a:t>
            </a:r>
          </a:p>
          <a:p>
            <a:r>
              <a:rPr lang="en-IN" dirty="0">
                <a:solidFill>
                  <a:srgbClr val="FFFFFF"/>
                </a:solidFill>
              </a:rPr>
              <a:t>We have created a Database, for the attribute's we are trying to include in the project, we have to establish live connections to the website and Database, unfortunately we encountered errors while doing the same </a:t>
            </a:r>
            <a:endParaRPr lang="en-US" dirty="0">
              <a:solidFill>
                <a:srgbClr val="FFFFFF"/>
              </a:solidFill>
            </a:endParaRPr>
          </a:p>
          <a:p>
            <a:r>
              <a:rPr lang="en-US" dirty="0">
                <a:solidFill>
                  <a:srgbClr val="FFFFFF"/>
                </a:solidFill>
              </a:rPr>
              <a:t>We are still working on the connectivity issues .</a:t>
            </a:r>
            <a:endParaRPr lang="en-IN" dirty="0">
              <a:solidFill>
                <a:srgbClr val="FFFFFF"/>
              </a:solidFill>
            </a:endParaRPr>
          </a:p>
        </p:txBody>
      </p:sp>
      <p:pic>
        <p:nvPicPr>
          <p:cNvPr id="4" name="Picture 3" descr="KL Deemed to be University Hyderabad – KLH Main Website">
            <a:extLst>
              <a:ext uri="{FF2B5EF4-FFF2-40B4-BE49-F238E27FC236}">
                <a16:creationId xmlns:a16="http://schemas.microsoft.com/office/drawing/2014/main" id="{CB2B26DA-B0A2-83A6-6462-951AFEA20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101079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E6D7-715C-BC23-5657-404D7592E10D}"/>
              </a:ext>
            </a:extLst>
          </p:cNvPr>
          <p:cNvSpPr>
            <a:spLocks noGrp="1"/>
          </p:cNvSpPr>
          <p:nvPr>
            <p:ph type="title"/>
          </p:nvPr>
        </p:nvSpPr>
        <p:spPr>
          <a:xfrm>
            <a:off x="62144" y="1123837"/>
            <a:ext cx="3364637" cy="4601183"/>
          </a:xfrm>
        </p:spPr>
        <p:txBody>
          <a:bodyPr>
            <a:normAutofit/>
          </a:bodyPr>
          <a:lstStyle/>
          <a:p>
            <a:pPr algn="ctr"/>
            <a:r>
              <a:rPr lang="en-US" sz="3200" dirty="0"/>
              <a:t>FUTURE SCOPE &amp; </a:t>
            </a:r>
            <a:r>
              <a:rPr lang="en-US" sz="3200" b="1" dirty="0"/>
              <a:t>DEVLOPMENTS</a:t>
            </a:r>
            <a:r>
              <a:rPr lang="en-US" sz="3200" dirty="0"/>
              <a:t> INTENDED</a:t>
            </a:r>
            <a:endParaRPr lang="en-IN" sz="3200" dirty="0"/>
          </a:p>
        </p:txBody>
      </p:sp>
      <p:sp>
        <p:nvSpPr>
          <p:cNvPr id="3" name="Content Placeholder 2">
            <a:extLst>
              <a:ext uri="{FF2B5EF4-FFF2-40B4-BE49-F238E27FC236}">
                <a16:creationId xmlns:a16="http://schemas.microsoft.com/office/drawing/2014/main" id="{24A03FE2-3963-F14F-67DD-C2307C094E0A}"/>
              </a:ext>
            </a:extLst>
          </p:cNvPr>
          <p:cNvSpPr>
            <a:spLocks noGrp="1"/>
          </p:cNvSpPr>
          <p:nvPr>
            <p:ph idx="1"/>
          </p:nvPr>
        </p:nvSpPr>
        <p:spPr/>
        <p:txBody>
          <a:bodyPr>
            <a:normAutofit fontScale="92500" lnSpcReduction="20000"/>
          </a:bodyPr>
          <a:lstStyle/>
          <a:p>
            <a:r>
              <a:rPr lang="en-US" sz="1800" b="1" dirty="0">
                <a:solidFill>
                  <a:srgbClr val="000000"/>
                </a:solidFill>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gn="just">
              <a:buNone/>
            </a:pPr>
            <a:r>
              <a:rPr lang="en-US" sz="1800" dirty="0">
                <a:solidFill>
                  <a:srgbClr val="000000"/>
                </a:solidFill>
                <a:effectLst/>
                <a:latin typeface="Times New Roman" panose="02020603050405020304" pitchFamily="18" charset="0"/>
                <a:ea typeface="Arial" panose="020B0604020202020204" pitchFamily="34" charset="0"/>
              </a:rPr>
              <a:t>We are working on enhancing the work we completed by adding numerous modules to the work, we are trying to build a whole new virtual hospital system. We are planning on adding the following modules to it:</a:t>
            </a:r>
            <a:endParaRPr lang="en-IN" sz="1800" dirty="0">
              <a:effectLst/>
              <a:latin typeface="Arial" panose="020B0604020202020204" pitchFamily="34" charset="0"/>
              <a:ea typeface="Arial" panose="020B0604020202020204" pitchFamily="34" charset="0"/>
            </a:endParaRPr>
          </a:p>
          <a:p>
            <a:pPr marL="0" indent="0" algn="just">
              <a:buNone/>
            </a:pPr>
            <a:r>
              <a:rPr lang="en-US" sz="1800" b="1" dirty="0">
                <a:solidFill>
                  <a:srgbClr val="000000"/>
                </a:solidFill>
                <a:effectLst/>
                <a:latin typeface="Times New Roman" panose="02020603050405020304" pitchFamily="18" charset="0"/>
                <a:ea typeface="Arial" panose="020B0604020202020204" pitchFamily="34" charset="0"/>
              </a:rPr>
              <a:t>Lab Management:</a:t>
            </a:r>
            <a:endParaRPr lang="en-IN" sz="1800" dirty="0">
              <a:effectLst/>
              <a:latin typeface="Arial" panose="020B0604020202020204" pitchFamily="34" charset="0"/>
              <a:ea typeface="Arial" panose="020B0604020202020204" pitchFamily="34" charset="0"/>
            </a:endParaRPr>
          </a:p>
          <a:p>
            <a:pPr algn="just"/>
            <a:r>
              <a:rPr lang="en-US" sz="1800" dirty="0">
                <a:solidFill>
                  <a:srgbClr val="000000"/>
                </a:solidFill>
                <a:effectLst/>
                <a:latin typeface="Times New Roman" panose="02020603050405020304" pitchFamily="18" charset="0"/>
                <a:ea typeface="Arial" panose="020B0604020202020204" pitchFamily="34" charset="0"/>
              </a:rPr>
              <a:t>Handle your orders, automate report generations, enable smart notifications. Further, switch to analytical reports with an online Hospital management system.</a:t>
            </a:r>
            <a:endParaRPr lang="en-IN" sz="1800" dirty="0">
              <a:effectLst/>
              <a:latin typeface="Arial" panose="020B0604020202020204" pitchFamily="34" charset="0"/>
              <a:ea typeface="Arial" panose="020B0604020202020204" pitchFamily="34" charset="0"/>
            </a:endParaRPr>
          </a:p>
          <a:p>
            <a:pPr algn="ctr">
              <a:lnSpc>
                <a:spcPct val="115000"/>
              </a:lnSpc>
            </a:pPr>
            <a:r>
              <a:rPr lang="en-US" sz="1800" dirty="0">
                <a:solidFill>
                  <a:srgbClr val="000000"/>
                </a:solidFill>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buNone/>
            </a:pPr>
            <a:r>
              <a:rPr lang="en-US" sz="1800" b="1" dirty="0">
                <a:solidFill>
                  <a:srgbClr val="000000"/>
                </a:solidFill>
                <a:effectLst/>
                <a:latin typeface="Times New Roman" panose="02020603050405020304" pitchFamily="18" charset="0"/>
                <a:ea typeface="Arial" panose="020B0604020202020204" pitchFamily="34" charset="0"/>
              </a:rPr>
              <a:t>Improve Customer Services:</a:t>
            </a:r>
            <a:endParaRPr lang="en-IN" sz="1800" dirty="0">
              <a:effectLst/>
              <a:latin typeface="Arial" panose="020B0604020202020204" pitchFamily="34" charset="0"/>
              <a:ea typeface="Arial" panose="020B0604020202020204" pitchFamily="34" charset="0"/>
            </a:endParaRPr>
          </a:p>
          <a:p>
            <a:pPr marL="457200"/>
            <a:r>
              <a:rPr lang="en-US" sz="1800" dirty="0">
                <a:solidFill>
                  <a:srgbClr val="000000"/>
                </a:solidFill>
                <a:effectLst/>
                <a:latin typeface="Times New Roman" panose="02020603050405020304" pitchFamily="18" charset="0"/>
                <a:ea typeface="Arial" panose="020B0604020202020204" pitchFamily="34" charset="0"/>
              </a:rPr>
              <a:t>Customer service is meeting the needs and requirements of the customer. The ultimate goal of hospital management software is to provide accurate and complete information or data at once. Thus, HMS increases customer support services.</a:t>
            </a:r>
            <a:endParaRPr lang="en-IN" sz="1800" dirty="0">
              <a:effectLst/>
              <a:latin typeface="Arial" panose="020B0604020202020204" pitchFamily="34" charset="0"/>
              <a:ea typeface="Arial" panose="020B0604020202020204" pitchFamily="34" charset="0"/>
            </a:endParaRPr>
          </a:p>
          <a:p>
            <a:pPr marL="0" indent="0">
              <a:buNone/>
            </a:pPr>
            <a:r>
              <a:rPr lang="en-US" sz="1800" b="1" dirty="0">
                <a:solidFill>
                  <a:srgbClr val="000000"/>
                </a:solidFill>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buNone/>
            </a:pPr>
            <a:r>
              <a:rPr lang="en-US" sz="1800" b="1" dirty="0">
                <a:solidFill>
                  <a:srgbClr val="000000"/>
                </a:solidFill>
                <a:effectLst/>
                <a:latin typeface="Times New Roman" panose="02020603050405020304" pitchFamily="18" charset="0"/>
                <a:ea typeface="Arial" panose="020B0604020202020204" pitchFamily="34" charset="0"/>
              </a:rPr>
              <a:t>OT Management:</a:t>
            </a:r>
            <a:endParaRPr lang="en-IN" sz="1800" dirty="0">
              <a:effectLst/>
              <a:latin typeface="Arial" panose="020B0604020202020204" pitchFamily="34" charset="0"/>
              <a:ea typeface="Arial" panose="020B0604020202020204" pitchFamily="34" charset="0"/>
            </a:endParaRPr>
          </a:p>
          <a:p>
            <a:pPr marL="457200"/>
            <a:r>
              <a:rPr lang="en-US" sz="1800" dirty="0">
                <a:solidFill>
                  <a:srgbClr val="000000"/>
                </a:solidFill>
                <a:effectLst/>
                <a:latin typeface="Times New Roman" panose="02020603050405020304" pitchFamily="18" charset="0"/>
                <a:ea typeface="Arial" panose="020B0604020202020204" pitchFamily="34" charset="0"/>
              </a:rPr>
              <a:t>Check the OT availability with the online Hospital management system. Thus, automate operation scheduling and make use of Operation theatres efficiently.</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69831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9" name="Rectangle 3087">
            <a:extLst>
              <a:ext uri="{FF2B5EF4-FFF2-40B4-BE49-F238E27FC236}">
                <a16:creationId xmlns:a16="http://schemas.microsoft.com/office/drawing/2014/main" id="{FF1D7602-6D2D-46C2-A7B2-434F3678D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100" name="Rectangle 3089">
            <a:extLst>
              <a:ext uri="{FF2B5EF4-FFF2-40B4-BE49-F238E27FC236}">
                <a16:creationId xmlns:a16="http://schemas.microsoft.com/office/drawing/2014/main" id="{35539253-EA7C-41D9-9930-0923683AA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810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5434EB-CB20-2D00-1AA8-B2C899FE1AD3}"/>
              </a:ext>
            </a:extLst>
          </p:cNvPr>
          <p:cNvSpPr>
            <a:spLocks noGrp="1"/>
          </p:cNvSpPr>
          <p:nvPr>
            <p:ph type="title"/>
          </p:nvPr>
        </p:nvSpPr>
        <p:spPr>
          <a:xfrm>
            <a:off x="643467" y="1123837"/>
            <a:ext cx="3073914" cy="4601183"/>
          </a:xfrm>
        </p:spPr>
        <p:txBody>
          <a:bodyPr>
            <a:normAutofit/>
          </a:bodyPr>
          <a:lstStyle/>
          <a:p>
            <a:pPr algn="r"/>
            <a:r>
              <a:rPr lang="en-US" b="1" dirty="0">
                <a:solidFill>
                  <a:schemeClr val="tx1">
                    <a:lumMod val="85000"/>
                    <a:lumOff val="15000"/>
                  </a:schemeClr>
                </a:solidFill>
              </a:rPr>
              <a:t>CONCLUSION</a:t>
            </a:r>
            <a:endParaRPr lang="en-IN" b="1" dirty="0">
              <a:solidFill>
                <a:schemeClr val="tx1">
                  <a:lumMod val="85000"/>
                  <a:lumOff val="15000"/>
                </a:schemeClr>
              </a:solidFill>
            </a:endParaRPr>
          </a:p>
        </p:txBody>
      </p:sp>
      <p:cxnSp>
        <p:nvCxnSpPr>
          <p:cNvPr id="3101" name="Straight Connector 309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480" y="2085681"/>
            <a:ext cx="0" cy="268663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CCAF69-E940-A863-B8A4-D02E01FF034E}"/>
              </a:ext>
            </a:extLst>
          </p:cNvPr>
          <p:cNvSpPr>
            <a:spLocks noGrp="1"/>
          </p:cNvSpPr>
          <p:nvPr>
            <p:ph idx="1"/>
          </p:nvPr>
        </p:nvSpPr>
        <p:spPr>
          <a:xfrm>
            <a:off x="4393580" y="864108"/>
            <a:ext cx="7394227" cy="5225796"/>
          </a:xfrm>
        </p:spPr>
        <p:txBody>
          <a:bodyPr>
            <a:normAutofit fontScale="92500" lnSpcReduction="20000"/>
          </a:bodyPr>
          <a:lstStyle/>
          <a:p>
            <a:r>
              <a:rPr lang="en-US" sz="1400" dirty="0">
                <a:latin typeface="Times New Roman" panose="02020603050405020304" pitchFamily="18" charset="0"/>
                <a:cs typeface="Times New Roman" panose="02020603050405020304" pitchFamily="18" charset="0"/>
              </a:rPr>
              <a:t>Our application “Intelligent Hospital” maintains all the patient’s information and the disease details securely. Using this application patient details can be retrieved easily. This application guarantees the accurate maintenance of the patient details and gives the cure to the symptoms of the patient in very less time. Doctor can find the treatment to the symptoms of the patient by clicking on the search button which saves lot of time. This application also provides graph for various diseases in various locations.</a:t>
            </a:r>
          </a:p>
          <a:p>
            <a:r>
              <a:rPr lang="en-US" sz="1400" dirty="0">
                <a:latin typeface="Times New Roman" panose="02020603050405020304" pitchFamily="18" charset="0"/>
                <a:cs typeface="Times New Roman" panose="02020603050405020304" pitchFamily="18" charset="0"/>
              </a:rPr>
              <a:t>Advantages of this system:</a:t>
            </a:r>
          </a:p>
          <a:p>
            <a:pPr marL="0" indent="0">
              <a:buNone/>
            </a:pPr>
            <a:r>
              <a:rPr lang="en-US" sz="1400" dirty="0">
                <a:latin typeface="Times New Roman" panose="02020603050405020304" pitchFamily="18" charset="0"/>
                <a:cs typeface="Times New Roman" panose="02020603050405020304" pitchFamily="18" charset="0"/>
              </a:rPr>
              <a:t>1.	Digital medical records reduce the errors and records each data in detail</a:t>
            </a:r>
          </a:p>
          <a:p>
            <a:pPr marL="0" indent="0">
              <a:buNone/>
            </a:pPr>
            <a:r>
              <a:rPr lang="en-US" sz="1400" dirty="0">
                <a:latin typeface="Times New Roman" panose="02020603050405020304" pitchFamily="18" charset="0"/>
                <a:cs typeface="Times New Roman" panose="02020603050405020304" pitchFamily="18" charset="0"/>
              </a:rPr>
              <a:t>2.	Provides easy access to patient history</a:t>
            </a:r>
          </a:p>
          <a:p>
            <a:pPr marL="0" indent="0">
              <a:buNone/>
            </a:pPr>
            <a:r>
              <a:rPr lang="en-US" sz="1400" dirty="0">
                <a:latin typeface="Times New Roman" panose="02020603050405020304" pitchFamily="18" charset="0"/>
                <a:cs typeface="Times New Roman" panose="02020603050405020304" pitchFamily="18" charset="0"/>
              </a:rPr>
              <a:t>3.	Improves efficiency of the staff</a:t>
            </a:r>
          </a:p>
          <a:p>
            <a:pPr marL="0" indent="0">
              <a:buNone/>
            </a:pPr>
            <a:r>
              <a:rPr lang="en-US" sz="1400" dirty="0">
                <a:latin typeface="Times New Roman" panose="02020603050405020304" pitchFamily="18" charset="0"/>
                <a:cs typeface="Times New Roman" panose="02020603050405020304" pitchFamily="18" charset="0"/>
              </a:rPr>
              <a:t>4.	Manages hospital facilities efficiently</a:t>
            </a:r>
          </a:p>
          <a:p>
            <a:pPr marL="0" indent="0">
              <a:buNone/>
            </a:pPr>
            <a:r>
              <a:rPr lang="en-US" sz="1400" dirty="0">
                <a:latin typeface="Times New Roman" panose="02020603050405020304" pitchFamily="18" charset="0"/>
                <a:cs typeface="Times New Roman" panose="02020603050405020304" pitchFamily="18" charset="0"/>
              </a:rPr>
              <a:t>5.	The use of technology reduces the time-consumption</a:t>
            </a:r>
          </a:p>
          <a:p>
            <a:pPr marL="0" indent="0">
              <a:buNone/>
            </a:pPr>
            <a:r>
              <a:rPr lang="en-US" sz="1400" dirty="0">
                <a:latin typeface="Times New Roman" panose="02020603050405020304" pitchFamily="18" charset="0"/>
                <a:cs typeface="Times New Roman" panose="02020603050405020304" pitchFamily="18" charset="0"/>
              </a:rPr>
              <a:t>6.	Hospital management software is cost-effective and helps in tax planning</a:t>
            </a:r>
          </a:p>
          <a:p>
            <a:pPr marL="0" indent="0">
              <a:buNone/>
            </a:pPr>
            <a:r>
              <a:rPr lang="en-US" sz="1400" dirty="0">
                <a:latin typeface="Times New Roman" panose="02020603050405020304" pitchFamily="18" charset="0"/>
                <a:cs typeface="Times New Roman" panose="02020603050405020304" pitchFamily="18" charset="0"/>
              </a:rPr>
              <a:t>7.	Hospital management system software improves market strategies and provides better financial 	control</a:t>
            </a:r>
          </a:p>
          <a:p>
            <a:pPr marL="0" indent="0">
              <a:buNone/>
            </a:pPr>
            <a:r>
              <a:rPr lang="en-US" sz="1400" dirty="0">
                <a:latin typeface="Times New Roman" panose="02020603050405020304" pitchFamily="18" charset="0"/>
                <a:cs typeface="Times New Roman" panose="02020603050405020304" pitchFamily="18" charset="0"/>
              </a:rPr>
              <a:t>8.	Enhanced patient care</a:t>
            </a:r>
          </a:p>
          <a:p>
            <a:r>
              <a:rPr lang="en-US" sz="1400" dirty="0">
                <a:latin typeface="Times New Roman" panose="02020603050405020304" pitchFamily="18" charset="0"/>
                <a:cs typeface="Times New Roman" panose="02020603050405020304" pitchFamily="18" charset="0"/>
              </a:rPr>
              <a:t>The main advantage of this hospital information management system is it eliminates the risk of “lost files”. However, it provides access only to authorized users. Thus, the hospital information management system ensures high security.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On the other hand, a hospital information management system reduces labor and seamlessly manages patient data. This data can be accessed across healthcare firms, beyond physical borders. </a:t>
            </a:r>
          </a:p>
        </p:txBody>
      </p:sp>
      <p:pic>
        <p:nvPicPr>
          <p:cNvPr id="4" name="Picture 3" descr="KL Deemed to be University Hyderabad – KLH Main Website">
            <a:extLst>
              <a:ext uri="{FF2B5EF4-FFF2-40B4-BE49-F238E27FC236}">
                <a16:creationId xmlns:a16="http://schemas.microsoft.com/office/drawing/2014/main" id="{DCAD63E2-98D5-1F7E-4432-503FC392DB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48446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2F4790C-4EA9-4EE1-1B9F-CC2262A72C9E}"/>
              </a:ext>
            </a:extLst>
          </p:cNvPr>
          <p:cNvSpPr>
            <a:spLocks noGrp="1"/>
          </p:cNvSpPr>
          <p:nvPr>
            <p:ph type="title"/>
          </p:nvPr>
        </p:nvSpPr>
        <p:spPr>
          <a:xfrm>
            <a:off x="289248" y="1123837"/>
            <a:ext cx="4998963" cy="1255469"/>
          </a:xfrm>
        </p:spPr>
        <p:txBody>
          <a:bodyPr>
            <a:normAutofit/>
          </a:bodyPr>
          <a:lstStyle/>
          <a:p>
            <a:r>
              <a:rPr lang="en-IN" sz="2800" dirty="0"/>
              <a:t>FUTURE SCOPE</a:t>
            </a:r>
            <a:br>
              <a:rPr lang="en-IN" sz="2800" dirty="0"/>
            </a:br>
            <a:br>
              <a:rPr lang="en-IN" sz="2800" dirty="0"/>
            </a:br>
            <a:endParaRPr lang="en-IN" sz="2800" dirty="0"/>
          </a:p>
        </p:txBody>
      </p:sp>
      <p:sp>
        <p:nvSpPr>
          <p:cNvPr id="3" name="Content Placeholder 2">
            <a:extLst>
              <a:ext uri="{FF2B5EF4-FFF2-40B4-BE49-F238E27FC236}">
                <a16:creationId xmlns:a16="http://schemas.microsoft.com/office/drawing/2014/main" id="{FBD6574E-4B9D-55DB-C0FB-7BC9DB0255F9}"/>
              </a:ext>
            </a:extLst>
          </p:cNvPr>
          <p:cNvSpPr>
            <a:spLocks noGrp="1"/>
          </p:cNvSpPr>
          <p:nvPr>
            <p:ph idx="1"/>
          </p:nvPr>
        </p:nvSpPr>
        <p:spPr>
          <a:xfrm>
            <a:off x="289249" y="2510395"/>
            <a:ext cx="4998962" cy="3274586"/>
          </a:xfrm>
        </p:spPr>
        <p:txBody>
          <a:bodyPr anchor="t">
            <a:normAutofit/>
          </a:bodyPr>
          <a:lstStyle/>
          <a:p>
            <a:r>
              <a:rPr lang="en-IN" dirty="0">
                <a:solidFill>
                  <a:srgbClr val="FFFFFF"/>
                </a:solidFill>
              </a:rPr>
              <a:t>We are planning on going ahead with the idea and developing it in the industrial scale ,an application which could prove to be a breakthrough in the medical and service sector </a:t>
            </a:r>
          </a:p>
          <a:p>
            <a:r>
              <a:rPr lang="en-IN" dirty="0">
                <a:solidFill>
                  <a:srgbClr val="FFFFFF"/>
                </a:solidFill>
              </a:rPr>
              <a:t>                            </a:t>
            </a:r>
          </a:p>
          <a:p>
            <a:pPr marL="0" indent="0" algn="ctr">
              <a:buNone/>
            </a:pPr>
            <a:r>
              <a:rPr lang="en-IN" sz="3600" b="1" dirty="0">
                <a:solidFill>
                  <a:srgbClr val="FFFFFF"/>
                </a:solidFill>
              </a:rPr>
              <a:t>“AMBI-G0”</a:t>
            </a:r>
          </a:p>
        </p:txBody>
      </p:sp>
      <p:pic>
        <p:nvPicPr>
          <p:cNvPr id="5" name="Picture 4" descr="Logo, company name&#10;&#10;Description automatically generated">
            <a:extLst>
              <a:ext uri="{FF2B5EF4-FFF2-40B4-BE49-F238E27FC236}">
                <a16:creationId xmlns:a16="http://schemas.microsoft.com/office/drawing/2014/main" id="{16133E7C-2A01-9F1D-4BA3-C8AC749D8FBF}"/>
              </a:ext>
            </a:extLst>
          </p:cNvPr>
          <p:cNvPicPr>
            <a:picLocks noChangeAspect="1"/>
          </p:cNvPicPr>
          <p:nvPr/>
        </p:nvPicPr>
        <p:blipFill rotWithShape="1">
          <a:blip r:embed="rId2"/>
          <a:srcRect l="1732" r="3" b="3"/>
          <a:stretch/>
        </p:blipFill>
        <p:spPr>
          <a:xfrm>
            <a:off x="6083162" y="759254"/>
            <a:ext cx="5238340" cy="5330650"/>
          </a:xfrm>
          <a:prstGeom prst="rect">
            <a:avLst/>
          </a:prstGeom>
        </p:spPr>
      </p:pic>
    </p:spTree>
    <p:extLst>
      <p:ext uri="{BB962C8B-B14F-4D97-AF65-F5344CB8AC3E}">
        <p14:creationId xmlns:p14="http://schemas.microsoft.com/office/powerpoint/2010/main" val="268734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D36001-7833-955A-3ED0-B8B6EEDCD695}"/>
              </a:ext>
            </a:extLst>
          </p:cNvPr>
          <p:cNvSpPr>
            <a:spLocks noGrp="1"/>
          </p:cNvSpPr>
          <p:nvPr>
            <p:ph type="title"/>
          </p:nvPr>
        </p:nvSpPr>
        <p:spPr>
          <a:xfrm>
            <a:off x="1069848" y="4590661"/>
            <a:ext cx="10210862" cy="1065690"/>
          </a:xfrm>
        </p:spPr>
        <p:txBody>
          <a:bodyPr vert="horz" lIns="91440" tIns="45720" rIns="91440" bIns="45720" rtlCol="0" anchor="b">
            <a:normAutofit/>
          </a:bodyPr>
          <a:lstStyle/>
          <a:p>
            <a:pPr algn="ctr"/>
            <a:r>
              <a:rPr lang="en-US" sz="5900" spc="-100" dirty="0"/>
              <a:t>THANK YOU</a:t>
            </a:r>
          </a:p>
        </p:txBody>
      </p:sp>
      <p:pic>
        <p:nvPicPr>
          <p:cNvPr id="3" name="Picture 2" descr="KL Deemed to be University Hyderabad – KLH Main Website">
            <a:extLst>
              <a:ext uri="{FF2B5EF4-FFF2-40B4-BE49-F238E27FC236}">
                <a16:creationId xmlns:a16="http://schemas.microsoft.com/office/drawing/2014/main" id="{1EB75264-2838-6526-ADD8-6FE46BCDD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63691" y="1126279"/>
            <a:ext cx="4789994" cy="2273460"/>
          </a:xfrm>
          <a:prstGeom prst="rect">
            <a:avLst/>
          </a:prstGeom>
          <a:noFill/>
        </p:spPr>
      </p:pic>
      <p:pic>
        <p:nvPicPr>
          <p:cNvPr id="5" name="Picture 4" descr="Logo, company name&#10;&#10;Description automatically generated">
            <a:extLst>
              <a:ext uri="{FF2B5EF4-FFF2-40B4-BE49-F238E27FC236}">
                <a16:creationId xmlns:a16="http://schemas.microsoft.com/office/drawing/2014/main" id="{D031DC7E-6E98-7662-B900-A21CD7DCEE9D}"/>
              </a:ext>
            </a:extLst>
          </p:cNvPr>
          <p:cNvPicPr>
            <a:picLocks noChangeAspect="1"/>
          </p:cNvPicPr>
          <p:nvPr/>
        </p:nvPicPr>
        <p:blipFill>
          <a:blip r:embed="rId3"/>
          <a:stretch>
            <a:fillRect/>
          </a:stretch>
        </p:blipFill>
        <p:spPr>
          <a:xfrm>
            <a:off x="6954934" y="484632"/>
            <a:ext cx="3556755" cy="3556755"/>
          </a:xfrm>
          <a:prstGeom prst="rect">
            <a:avLst/>
          </a:prstGeom>
        </p:spPr>
      </p:pic>
    </p:spTree>
    <p:extLst>
      <p:ext uri="{BB962C8B-B14F-4D97-AF65-F5344CB8AC3E}">
        <p14:creationId xmlns:p14="http://schemas.microsoft.com/office/powerpoint/2010/main" val="67069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A57FD4-9BEA-2EBE-2A35-48C3CADE26CA}"/>
              </a:ext>
            </a:extLst>
          </p:cNvPr>
          <p:cNvSpPr>
            <a:spLocks noGrp="1"/>
          </p:cNvSpPr>
          <p:nvPr>
            <p:ph type="title"/>
          </p:nvPr>
        </p:nvSpPr>
        <p:spPr>
          <a:xfrm>
            <a:off x="252919" y="1123837"/>
            <a:ext cx="2947482" cy="4601183"/>
          </a:xfrm>
        </p:spPr>
        <p:txBody>
          <a:bodyPr>
            <a:normAutofit/>
          </a:bodyPr>
          <a:lstStyle/>
          <a:p>
            <a:r>
              <a:rPr lang="en-US" b="1" dirty="0"/>
              <a:t>TABLE OF CONTENTS</a:t>
            </a:r>
            <a:endParaRPr lang="en-IN" b="1" dirty="0"/>
          </a:p>
        </p:txBody>
      </p:sp>
      <p:sp>
        <p:nvSpPr>
          <p:cNvPr id="3" name="Content Placeholder 2">
            <a:extLst>
              <a:ext uri="{FF2B5EF4-FFF2-40B4-BE49-F238E27FC236}">
                <a16:creationId xmlns:a16="http://schemas.microsoft.com/office/drawing/2014/main" id="{893DE89D-AACA-75D3-77C2-C380F2001DC7}"/>
              </a:ext>
            </a:extLst>
          </p:cNvPr>
          <p:cNvSpPr>
            <a:spLocks noGrp="1"/>
          </p:cNvSpPr>
          <p:nvPr>
            <p:ph idx="1"/>
          </p:nvPr>
        </p:nvSpPr>
        <p:spPr>
          <a:xfrm>
            <a:off x="3869268" y="864108"/>
            <a:ext cx="7315200" cy="5120640"/>
          </a:xfrm>
        </p:spPr>
        <p:txBody>
          <a:bodyPr>
            <a:normAutofit/>
          </a:bodyPr>
          <a:lstStyle/>
          <a:p>
            <a:r>
              <a:rPr lang="en-US" dirty="0"/>
              <a:t>INTRODUCTION</a:t>
            </a:r>
            <a:endParaRPr lang="en-IN" dirty="0"/>
          </a:p>
          <a:p>
            <a:r>
              <a:rPr lang="en-US" dirty="0"/>
              <a:t>LITERATURE SURVEY</a:t>
            </a:r>
          </a:p>
          <a:p>
            <a:r>
              <a:rPr lang="en-US" dirty="0"/>
              <a:t>PROBLEM STATEMENT</a:t>
            </a:r>
          </a:p>
          <a:p>
            <a:r>
              <a:rPr lang="en-GB" dirty="0"/>
              <a:t>MODULES</a:t>
            </a:r>
            <a:endParaRPr lang="en-US" dirty="0"/>
          </a:p>
          <a:p>
            <a:r>
              <a:rPr lang="en-US" dirty="0"/>
              <a:t>TOOLS</a:t>
            </a:r>
          </a:p>
          <a:p>
            <a:r>
              <a:rPr lang="en-GB" dirty="0"/>
              <a:t>WORK ALLOCATION</a:t>
            </a:r>
            <a:endParaRPr lang="en-US" dirty="0"/>
          </a:p>
          <a:p>
            <a:r>
              <a:rPr lang="en-US" dirty="0"/>
              <a:t>CONCLUSION</a:t>
            </a:r>
          </a:p>
          <a:p>
            <a:endParaRPr lang="en-IN" dirty="0"/>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2" name="Picture 4" descr="Contents GIFs - Get the best gif on GIFER">
            <a:extLst>
              <a:ext uri="{FF2B5EF4-FFF2-40B4-BE49-F238E27FC236}">
                <a16:creationId xmlns:a16="http://schemas.microsoft.com/office/drawing/2014/main" id="{FFE47B86-1008-EB95-7DF0-59DCDE715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916" y="1767372"/>
            <a:ext cx="2524615" cy="252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316DC9C6-4ECF-1AE5-45AE-05E6307D6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80223" y="96012"/>
            <a:ext cx="2277745" cy="1079500"/>
          </a:xfrm>
          <a:prstGeom prst="rect">
            <a:avLst/>
          </a:prstGeom>
          <a:noFill/>
          <a:ln>
            <a:noFill/>
          </a:ln>
        </p:spPr>
      </p:pic>
    </p:spTree>
    <p:extLst>
      <p:ext uri="{BB962C8B-B14F-4D97-AF65-F5344CB8AC3E}">
        <p14:creationId xmlns:p14="http://schemas.microsoft.com/office/powerpoint/2010/main" val="1758953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fade">
                                      <p:cBhvr>
                                        <p:cTn id="30" dur="1000"/>
                                        <p:tgtEl>
                                          <p:spTgt spid="2052"/>
                                        </p:tgtEl>
                                      </p:cBhvr>
                                    </p:animEffect>
                                    <p:anim calcmode="lin" valueType="num">
                                      <p:cBhvr>
                                        <p:cTn id="31" dur="1000" fill="hold"/>
                                        <p:tgtEl>
                                          <p:spTgt spid="2052"/>
                                        </p:tgtEl>
                                        <p:attrNameLst>
                                          <p:attrName>ppt_x</p:attrName>
                                        </p:attrNameLst>
                                      </p:cBhvr>
                                      <p:tavLst>
                                        <p:tav tm="0">
                                          <p:val>
                                            <p:strVal val="#ppt_x"/>
                                          </p:val>
                                        </p:tav>
                                        <p:tav tm="100000">
                                          <p:val>
                                            <p:strVal val="#ppt_x"/>
                                          </p:val>
                                        </p:tav>
                                      </p:tavLst>
                                    </p:anim>
                                    <p:anim calcmode="lin" valueType="num">
                                      <p:cBhvr>
                                        <p:cTn id="32"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7D27-8477-438B-A612-31E5609DFF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69EDE9-ACEA-43F1-D1CF-975132CFE6DD}"/>
              </a:ext>
            </a:extLst>
          </p:cNvPr>
          <p:cNvSpPr>
            <a:spLocks noGrp="1"/>
          </p:cNvSpPr>
          <p:nvPr>
            <p:ph idx="1"/>
          </p:nvPr>
        </p:nvSpPr>
        <p:spPr/>
        <p:txBody>
          <a:bodyPr>
            <a:normAutofit/>
          </a:bodyPr>
          <a:lstStyle/>
          <a:p>
            <a:pPr algn="just"/>
            <a:r>
              <a:rPr lang="en-US" sz="1400" dirty="0">
                <a:solidFill>
                  <a:srgbClr val="000000"/>
                </a:solidFill>
                <a:effectLst/>
                <a:latin typeface="Times New Roman" panose="02020603050405020304" pitchFamily="18" charset="0"/>
                <a:ea typeface="Arial" panose="020B0604020202020204" pitchFamily="34" charset="0"/>
              </a:rPr>
              <a:t>Technology has improved immensely in recent days. Improving the quality of one’s life is an important benefit of technology in healthcare. Besides, it also reduces the burden of staff in the hospital and improves the health of the patient easily and efficiently. </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The three keys in the healthcare sector are </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	Technological enablement</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	Digitization</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	Automation</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This transformation with the Hospital Management System switches traditional hospitals into Smart Hospitals. Moreover. Smart hospitals have the potential for exponential growth. </a:t>
            </a:r>
            <a:endParaRPr lang="en-IN" sz="1400" dirty="0">
              <a:effectLst/>
              <a:latin typeface="Times New Roman" panose="02020603050405020304" pitchFamily="18" charset="0"/>
              <a:ea typeface="Times New Roman" panose="02020603050405020304" pitchFamily="18" charset="0"/>
            </a:endParaRPr>
          </a:p>
          <a:p>
            <a:pPr algn="just"/>
            <a:r>
              <a:rPr lang="en-US" sz="1400" dirty="0">
                <a:solidFill>
                  <a:srgbClr val="000000"/>
                </a:solidFill>
                <a:effectLst/>
                <a:latin typeface="Times New Roman" panose="02020603050405020304" pitchFamily="18" charset="0"/>
                <a:ea typeface="Arial" panose="020B0604020202020204" pitchFamily="34" charset="0"/>
              </a:rPr>
              <a:t>Smart Hospitals are in high demand in the 21st century. The market value of smart hospitals accounted for 22.2 billion USD in 2018. However, in 2021, it has risen to 35.9 billion USD. Moreover, the estimated market value in 2026 is 83.1 billion USD!!! Thus, technology is essentially a catalyst in the healthcare industry. (Source: Statista)</a:t>
            </a:r>
            <a:endParaRPr lang="en-IN" sz="1400" dirty="0">
              <a:effectLst/>
              <a:latin typeface="Times New Roman" panose="02020603050405020304" pitchFamily="18" charset="0"/>
              <a:ea typeface="Times New Roman" panose="02020603050405020304" pitchFamily="18" charset="0"/>
            </a:endParaRPr>
          </a:p>
          <a:p>
            <a:endParaRPr lang="en-IN" sz="1600" dirty="0"/>
          </a:p>
        </p:txBody>
      </p:sp>
      <p:pic>
        <p:nvPicPr>
          <p:cNvPr id="4" name="Picture 3" descr="KL Deemed to be University Hyderabad – KLH Main Website">
            <a:extLst>
              <a:ext uri="{FF2B5EF4-FFF2-40B4-BE49-F238E27FC236}">
                <a16:creationId xmlns:a16="http://schemas.microsoft.com/office/drawing/2014/main" id="{C3E4D022-FF26-638D-2013-56D36E5739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14255" y="0"/>
            <a:ext cx="2277745" cy="1079500"/>
          </a:xfrm>
          <a:prstGeom prst="rect">
            <a:avLst/>
          </a:prstGeom>
          <a:noFill/>
          <a:ln>
            <a:noFill/>
          </a:ln>
        </p:spPr>
      </p:pic>
    </p:spTree>
    <p:extLst>
      <p:ext uri="{BB962C8B-B14F-4D97-AF65-F5344CB8AC3E}">
        <p14:creationId xmlns:p14="http://schemas.microsoft.com/office/powerpoint/2010/main" val="63390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EC5A-683E-68B5-6B9F-82BE1B0790AD}"/>
              </a:ext>
            </a:extLst>
          </p:cNvPr>
          <p:cNvSpPr>
            <a:spLocks noGrp="1"/>
          </p:cNvSpPr>
          <p:nvPr>
            <p:ph type="title"/>
          </p:nvPr>
        </p:nvSpPr>
        <p:spPr>
          <a:xfrm>
            <a:off x="379941" y="256090"/>
            <a:ext cx="2947482" cy="4601183"/>
          </a:xfrm>
        </p:spPr>
        <p:txBody>
          <a:bodyPr>
            <a:normAutofit/>
          </a:bodyPr>
          <a:lstStyle/>
          <a:p>
            <a:r>
              <a:rPr lang="en-US" sz="2800" b="1" dirty="0"/>
              <a:t>INTRODUCTION</a:t>
            </a:r>
            <a:endParaRPr lang="en-IN" sz="2800" b="1" dirty="0"/>
          </a:p>
        </p:txBody>
      </p:sp>
      <p:sp>
        <p:nvSpPr>
          <p:cNvPr id="5" name="TextBox 4">
            <a:extLst>
              <a:ext uri="{FF2B5EF4-FFF2-40B4-BE49-F238E27FC236}">
                <a16:creationId xmlns:a16="http://schemas.microsoft.com/office/drawing/2014/main" id="{3AB1A23B-5454-7796-316E-471288D17115}"/>
              </a:ext>
            </a:extLst>
          </p:cNvPr>
          <p:cNvSpPr txBox="1"/>
          <p:nvPr/>
        </p:nvSpPr>
        <p:spPr>
          <a:xfrm>
            <a:off x="4186509" y="1439269"/>
            <a:ext cx="6102220" cy="3970318"/>
          </a:xfrm>
          <a:prstGeom prst="rect">
            <a:avLst/>
          </a:prstGeom>
          <a:noFill/>
        </p:spPr>
        <p:txBody>
          <a:bodyPr wrap="square">
            <a:spAutoFit/>
          </a:bodyPr>
          <a:lstStyle/>
          <a:p>
            <a:pPr algn="just"/>
            <a:r>
              <a:rPr lang="en-IN" dirty="0"/>
              <a:t>Intelligent hospital is an application which is developed to retrieve patient’s details easily. In this application doctor directly collects all the information of the patient regarding the disease like patient name, age, gender, B.P, weight blood test, urine test place and the description of the disease. Doctor can analyse the disease of the patient easily with in no time with this information. Doctor can search the symptoms and find the cure to the disease easily. Depending on the result found related to patients' symptoms doctor will prescribe medicines to the patient. When doctor finds new symptoms, he can add the related information in the database which he can analyse the same disease in future without any waste of time. Doctor can view the graph which shows the level of various disease in various locations.</a:t>
            </a:r>
          </a:p>
        </p:txBody>
      </p:sp>
      <p:pic>
        <p:nvPicPr>
          <p:cNvPr id="3074" name="Picture 2" descr="Hospital motion by Kamyar Yazdanpanah | Motion graphics inspiration, Motion  design animation, Motion design">
            <a:extLst>
              <a:ext uri="{FF2B5EF4-FFF2-40B4-BE49-F238E27FC236}">
                <a16:creationId xmlns:a16="http://schemas.microsoft.com/office/drawing/2014/main" id="{DD0123F2-0F3A-02B9-6D6B-F91272A9F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41" y="3714085"/>
            <a:ext cx="2693437" cy="2020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L Deemed to be University Hyderabad – KLH Main Website">
            <a:extLst>
              <a:ext uri="{FF2B5EF4-FFF2-40B4-BE49-F238E27FC236}">
                <a16:creationId xmlns:a16="http://schemas.microsoft.com/office/drawing/2014/main" id="{27807596-C5C4-C0ED-B19C-02475B60EA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191669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390338F-25DC-984C-2701-F4A2F3969817}"/>
              </a:ext>
            </a:extLst>
          </p:cNvPr>
          <p:cNvSpPr>
            <a:spLocks noGrp="1"/>
          </p:cNvSpPr>
          <p:nvPr>
            <p:ph type="title"/>
          </p:nvPr>
        </p:nvSpPr>
        <p:spPr>
          <a:xfrm>
            <a:off x="289249" y="1123837"/>
            <a:ext cx="4282751" cy="1255469"/>
          </a:xfrm>
        </p:spPr>
        <p:txBody>
          <a:bodyPr>
            <a:normAutofit/>
          </a:bodyPr>
          <a:lstStyle/>
          <a:p>
            <a:r>
              <a:rPr lang="en-US" dirty="0"/>
              <a:t>GROWTH IN SECTOR</a:t>
            </a:r>
            <a:endParaRPr lang="en-IN" dirty="0"/>
          </a:p>
        </p:txBody>
      </p:sp>
      <p:sp>
        <p:nvSpPr>
          <p:cNvPr id="1030" name="Content Placeholder 1029">
            <a:extLst>
              <a:ext uri="{FF2B5EF4-FFF2-40B4-BE49-F238E27FC236}">
                <a16:creationId xmlns:a16="http://schemas.microsoft.com/office/drawing/2014/main" id="{BEB7E614-AC9B-773E-9C33-47BCFF85A79B}"/>
              </a:ext>
            </a:extLst>
          </p:cNvPr>
          <p:cNvSpPr>
            <a:spLocks noGrp="1"/>
          </p:cNvSpPr>
          <p:nvPr>
            <p:ph idx="1"/>
          </p:nvPr>
        </p:nvSpPr>
        <p:spPr>
          <a:xfrm>
            <a:off x="289249" y="2510395"/>
            <a:ext cx="4016116" cy="3274586"/>
          </a:xfrm>
        </p:spPr>
        <p:txBody>
          <a:bodyPr anchor="t">
            <a:normAutofit/>
          </a:bodyPr>
          <a:lstStyle/>
          <a:p>
            <a:r>
              <a:rPr lang="en-US" dirty="0">
                <a:solidFill>
                  <a:srgbClr val="FFFFFF"/>
                </a:solidFill>
              </a:rPr>
              <a:t>We have analyzed that there will be tremendous growth in the health sector, that is talking in simple words  the demand will rise tremendously to a stage where the current health care sector policies and services will fail. Therefore,  the Intelligent hospital management system will serve as soon boon.</a:t>
            </a:r>
          </a:p>
        </p:txBody>
      </p:sp>
      <p:pic>
        <p:nvPicPr>
          <p:cNvPr id="1026" name="Picture 2" descr="smart hospital statista report">
            <a:extLst>
              <a:ext uri="{FF2B5EF4-FFF2-40B4-BE49-F238E27FC236}">
                <a16:creationId xmlns:a16="http://schemas.microsoft.com/office/drawing/2014/main" id="{079DAC9B-B74E-C6DB-C3FE-481D7860B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4" r="5163" b="5"/>
          <a:stretch/>
        </p:blipFill>
        <p:spPr bwMode="auto">
          <a:xfrm>
            <a:off x="5137463" y="761999"/>
            <a:ext cx="6199321" cy="5330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989D5492-1834-2D2F-AA81-96F96E10AA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297836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0">
                                            <p:txEl>
                                              <p:pRg st="0" end="0"/>
                                            </p:txEl>
                                          </p:spTgt>
                                        </p:tgtEl>
                                        <p:attrNameLst>
                                          <p:attrName>style.visibility</p:attrName>
                                        </p:attrNameLst>
                                      </p:cBhvr>
                                      <p:to>
                                        <p:strVal val="visible"/>
                                      </p:to>
                                    </p:set>
                                    <p:animEffect transition="in" filter="fade">
                                      <p:cBhvr>
                                        <p:cTn id="13" dur="500"/>
                                        <p:tgtEl>
                                          <p:spTgt spid="10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2054">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7419409-9E33-4025-2538-642E3C599795}"/>
              </a:ext>
            </a:extLst>
          </p:cNvPr>
          <p:cNvSpPr>
            <a:spLocks noGrp="1"/>
          </p:cNvSpPr>
          <p:nvPr>
            <p:ph type="title"/>
          </p:nvPr>
        </p:nvSpPr>
        <p:spPr>
          <a:xfrm>
            <a:off x="289248" y="1123837"/>
            <a:ext cx="4998963" cy="1255469"/>
          </a:xfrm>
        </p:spPr>
        <p:txBody>
          <a:bodyPr>
            <a:normAutofit/>
          </a:bodyPr>
          <a:lstStyle/>
          <a:p>
            <a:r>
              <a:rPr lang="en-US" b="1"/>
              <a:t>OBJECTIVE</a:t>
            </a:r>
            <a:endParaRPr lang="en-IN" b="1" dirty="0"/>
          </a:p>
        </p:txBody>
      </p:sp>
      <p:sp>
        <p:nvSpPr>
          <p:cNvPr id="3" name="Content Placeholder 2">
            <a:extLst>
              <a:ext uri="{FF2B5EF4-FFF2-40B4-BE49-F238E27FC236}">
                <a16:creationId xmlns:a16="http://schemas.microsoft.com/office/drawing/2014/main" id="{217BB04C-535C-A19B-76BF-48740EE796E5}"/>
              </a:ext>
            </a:extLst>
          </p:cNvPr>
          <p:cNvSpPr>
            <a:spLocks noGrp="1"/>
          </p:cNvSpPr>
          <p:nvPr>
            <p:ph idx="1"/>
          </p:nvPr>
        </p:nvSpPr>
        <p:spPr>
          <a:xfrm>
            <a:off x="289249" y="2510395"/>
            <a:ext cx="4998962" cy="3274586"/>
          </a:xfrm>
        </p:spPr>
        <p:txBody>
          <a:bodyPr anchor="t">
            <a:normAutofit/>
          </a:bodyPr>
          <a:lstStyle/>
          <a:p>
            <a:r>
              <a:rPr lang="en-US">
                <a:solidFill>
                  <a:srgbClr val="FFFFFF"/>
                </a:solidFill>
              </a:rPr>
              <a:t>The main objective of this Intelligent Hospital application is to save time of both patient and the doctor. To provide a quick exploration of the disease. This application provides a search option to the doctor where he can get the result very quickly by selecting the symptoms of the patient. This application provides a graph with the details of levels of the disease in various locations.</a:t>
            </a:r>
            <a:endParaRPr lang="en-IN" dirty="0">
              <a:solidFill>
                <a:srgbClr val="FFFFFF"/>
              </a:solidFill>
            </a:endParaRPr>
          </a:p>
        </p:txBody>
      </p:sp>
      <p:pic>
        <p:nvPicPr>
          <p:cNvPr id="2054" name="Picture 6" descr="What is Hospital Management">
            <a:extLst>
              <a:ext uri="{FF2B5EF4-FFF2-40B4-BE49-F238E27FC236}">
                <a16:creationId xmlns:a16="http://schemas.microsoft.com/office/drawing/2014/main" id="{1C6EA112-0EFB-802B-819D-3F25527E2F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02" t="2500" r="102524" b="-2250"/>
          <a:stretch/>
        </p:blipFill>
        <p:spPr bwMode="auto">
          <a:xfrm>
            <a:off x="409575" y="1526016"/>
            <a:ext cx="4878636" cy="3800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dicFrame - e-Health software and mobile technologies">
            <a:extLst>
              <a:ext uri="{FF2B5EF4-FFF2-40B4-BE49-F238E27FC236}">
                <a16:creationId xmlns:a16="http://schemas.microsoft.com/office/drawing/2014/main" id="{63CB9C5C-4F04-9444-FCBF-125423F7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211" y="759254"/>
            <a:ext cx="6903789" cy="528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KL Deemed to be University Hyderabad – KLH Main Website">
            <a:extLst>
              <a:ext uri="{FF2B5EF4-FFF2-40B4-BE49-F238E27FC236}">
                <a16:creationId xmlns:a16="http://schemas.microsoft.com/office/drawing/2014/main" id="{1584FA3C-211D-2127-3B07-C210939B16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116385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1B8C-B74F-450E-D2D1-2A4CA927BAE1}"/>
              </a:ext>
            </a:extLst>
          </p:cNvPr>
          <p:cNvSpPr>
            <a:spLocks noGrp="1"/>
          </p:cNvSpPr>
          <p:nvPr>
            <p:ph type="title"/>
          </p:nvPr>
        </p:nvSpPr>
        <p:spPr/>
        <p:txBody>
          <a:bodyPr/>
          <a:lstStyle/>
          <a:p>
            <a:r>
              <a:rPr lang="en-US" dirty="0"/>
              <a:t>LITREATURE SURVEY</a:t>
            </a:r>
            <a:endParaRPr lang="en-IN" dirty="0"/>
          </a:p>
        </p:txBody>
      </p:sp>
      <p:sp>
        <p:nvSpPr>
          <p:cNvPr id="3" name="Content Placeholder 2">
            <a:extLst>
              <a:ext uri="{FF2B5EF4-FFF2-40B4-BE49-F238E27FC236}">
                <a16:creationId xmlns:a16="http://schemas.microsoft.com/office/drawing/2014/main" id="{EBC61D0A-5862-79EA-DB76-2544BAC11FB0}"/>
              </a:ext>
            </a:extLst>
          </p:cNvPr>
          <p:cNvSpPr>
            <a:spLocks noGrp="1"/>
          </p:cNvSpPr>
          <p:nvPr>
            <p:ph idx="1"/>
          </p:nvPr>
        </p:nvSpPr>
        <p:spPr/>
        <p:txBody>
          <a:bodyPr/>
          <a:lstStyle/>
          <a:p>
            <a:pPr marL="0" indent="0" algn="just">
              <a:buNone/>
            </a:pPr>
            <a:r>
              <a:rPr lang="en-US" dirty="0"/>
              <a:t>1. “</a:t>
            </a:r>
            <a:r>
              <a:rPr lang="en-US" b="1" dirty="0"/>
              <a:t>A hospital resource and patient management system based on real-time data capture and intelligent decision making</a:t>
            </a:r>
            <a:r>
              <a:rPr lang="en-US" dirty="0"/>
              <a:t>” </a:t>
            </a:r>
            <a:r>
              <a:rPr lang="en-US" b="1" dirty="0"/>
              <a:t>Author(s)</a:t>
            </a:r>
            <a:r>
              <a:rPr lang="en-US" dirty="0"/>
              <a:t>: Musa, A. Lancashire Bus. Sch., Univ. of Central Lancashire, Preston, UK Yusuf, Y, </a:t>
            </a:r>
            <a:r>
              <a:rPr lang="en-US" dirty="0" err="1"/>
              <a:t>Meckel.M</a:t>
            </a:r>
            <a:r>
              <a:rPr lang="en-US" dirty="0"/>
              <a:t>. Systems and Informatics (ICSAI), 2012 International Conference</a:t>
            </a:r>
          </a:p>
          <a:p>
            <a:pPr marL="502920" lvl="1" indent="0" algn="just">
              <a:buNone/>
            </a:pPr>
            <a:r>
              <a:rPr lang="en-US" dirty="0"/>
              <a:t> One of </a:t>
            </a:r>
            <a:r>
              <a:rPr lang="en-US" dirty="0" err="1"/>
              <a:t>themajor</a:t>
            </a:r>
            <a:r>
              <a:rPr lang="en-US" dirty="0"/>
              <a:t> challenges existing hospital management systems face is around operational efficiency and wait times between different processes, departments and persons. This paper highlights such limitations of existing systems and proposes a RFID(Radio Frequency ID) and wireless sensor based , location and information management framework that facilitates real time tracking of hospital assets, personnel and patients as they move through pre-set procedures as part of daily activities of the hospitals</a:t>
            </a:r>
            <a:endParaRPr lang="en-IN" dirty="0"/>
          </a:p>
        </p:txBody>
      </p:sp>
      <p:pic>
        <p:nvPicPr>
          <p:cNvPr id="1026" name="Picture 2" descr="The Literature Review">
            <a:extLst>
              <a:ext uri="{FF2B5EF4-FFF2-40B4-BE49-F238E27FC236}">
                <a16:creationId xmlns:a16="http://schemas.microsoft.com/office/drawing/2014/main" id="{4CD4832A-D7E2-18A8-9244-B5F3DD571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19" y="4048620"/>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9840AC25-6519-E305-94FC-6F52F3E721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267823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1B8C-B74F-450E-D2D1-2A4CA927BAE1}"/>
              </a:ext>
            </a:extLst>
          </p:cNvPr>
          <p:cNvSpPr>
            <a:spLocks noGrp="1"/>
          </p:cNvSpPr>
          <p:nvPr>
            <p:ph type="title"/>
          </p:nvPr>
        </p:nvSpPr>
        <p:spPr/>
        <p:txBody>
          <a:bodyPr/>
          <a:lstStyle/>
          <a:p>
            <a:r>
              <a:rPr lang="en-US" dirty="0"/>
              <a:t>LITREATURE SURVEY</a:t>
            </a:r>
            <a:endParaRPr lang="en-IN" dirty="0"/>
          </a:p>
        </p:txBody>
      </p:sp>
      <p:sp>
        <p:nvSpPr>
          <p:cNvPr id="3" name="Content Placeholder 2">
            <a:extLst>
              <a:ext uri="{FF2B5EF4-FFF2-40B4-BE49-F238E27FC236}">
                <a16:creationId xmlns:a16="http://schemas.microsoft.com/office/drawing/2014/main" id="{EBC61D0A-5862-79EA-DB76-2544BAC11FB0}"/>
              </a:ext>
            </a:extLst>
          </p:cNvPr>
          <p:cNvSpPr>
            <a:spLocks noGrp="1"/>
          </p:cNvSpPr>
          <p:nvPr>
            <p:ph idx="1"/>
          </p:nvPr>
        </p:nvSpPr>
        <p:spPr/>
        <p:txBody>
          <a:bodyPr/>
          <a:lstStyle/>
          <a:p>
            <a:pPr marL="0" indent="0">
              <a:buNone/>
            </a:pPr>
            <a:r>
              <a:rPr lang="en-US" dirty="0"/>
              <a:t>2.“</a:t>
            </a:r>
            <a:r>
              <a:rPr lang="en-US" b="1" dirty="0"/>
              <a:t>Study on information system of health care services management in hospital</a:t>
            </a:r>
            <a:r>
              <a:rPr lang="en-US" dirty="0"/>
              <a:t>” </a:t>
            </a:r>
          </a:p>
          <a:p>
            <a:pPr marL="0" indent="0" algn="just">
              <a:buNone/>
            </a:pPr>
            <a:r>
              <a:rPr lang="en-US" dirty="0"/>
              <a:t>Author(s): </a:t>
            </a:r>
            <a:r>
              <a:rPr lang="en-US" dirty="0" err="1"/>
              <a:t>Daiping</a:t>
            </a:r>
            <a:r>
              <a:rPr lang="en-US" dirty="0"/>
              <a:t> Hu, </a:t>
            </a:r>
            <a:r>
              <a:rPr lang="en-US" dirty="0" err="1"/>
              <a:t>Antai</a:t>
            </a:r>
            <a:r>
              <a:rPr lang="en-US" dirty="0"/>
              <a:t> Sch. of Manage., Shanghai </a:t>
            </a:r>
            <a:r>
              <a:rPr lang="en-US" dirty="0" err="1"/>
              <a:t>Jiaotong</a:t>
            </a:r>
            <a:r>
              <a:rPr lang="en-US" dirty="0"/>
              <a:t> Univ., China </a:t>
            </a:r>
            <a:r>
              <a:rPr lang="en-US" dirty="0" err="1"/>
              <a:t>Weiguo</a:t>
            </a:r>
            <a:r>
              <a:rPr lang="en-US" dirty="0"/>
              <a:t> Xu ; </a:t>
            </a:r>
            <a:r>
              <a:rPr lang="en-US" dirty="0" err="1"/>
              <a:t>Huizhang</a:t>
            </a:r>
            <a:r>
              <a:rPr lang="en-US" dirty="0"/>
              <a:t> Shen ; </a:t>
            </a:r>
            <a:r>
              <a:rPr lang="en-US" dirty="0" err="1"/>
              <a:t>Mengyu</a:t>
            </a:r>
            <a:r>
              <a:rPr lang="en-US" dirty="0"/>
              <a:t> Li. Services Systems and Services Management, 2005. Proceedings of ICSSSM '05. 2005 International Conference .</a:t>
            </a:r>
          </a:p>
          <a:p>
            <a:pPr marL="502920" lvl="1" indent="0" algn="just">
              <a:buNone/>
            </a:pPr>
            <a:r>
              <a:rPr lang="en-US" dirty="0"/>
              <a:t>This paper reviews the HIS (Hospital Information Systems) which are widely used in many hospitals in China mainly to provide easier and faster way for daily medical tasks /activities with a GUI And provides for overcoming some of the limitations of HIS , </a:t>
            </a:r>
            <a:r>
              <a:rPr lang="en-US" dirty="0" err="1"/>
              <a:t>eg.</a:t>
            </a:r>
            <a:r>
              <a:rPr lang="en-US" dirty="0"/>
              <a:t> HIS aims at improving quality of health care services but do not have way of evaluating /measuring those. So this paper proposes HSMS (Hospital Services Management System) which aims at improving quality of services, identifying cost reduction areas , analyses and evaluate /rate heath care services .</a:t>
            </a:r>
            <a:endParaRPr lang="en-IN" dirty="0"/>
          </a:p>
        </p:txBody>
      </p:sp>
      <p:pic>
        <p:nvPicPr>
          <p:cNvPr id="6" name="Picture 2" descr="The Literature Review">
            <a:extLst>
              <a:ext uri="{FF2B5EF4-FFF2-40B4-BE49-F238E27FC236}">
                <a16:creationId xmlns:a16="http://schemas.microsoft.com/office/drawing/2014/main" id="{02A919B6-96F9-29F4-CDE8-931FB39A6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19" y="4048620"/>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L Deemed to be University Hyderabad – KLH Main Website">
            <a:extLst>
              <a:ext uri="{FF2B5EF4-FFF2-40B4-BE49-F238E27FC236}">
                <a16:creationId xmlns:a16="http://schemas.microsoft.com/office/drawing/2014/main" id="{6F74CB7E-3080-05A1-A4F5-58C92D1223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76812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1B8C-B74F-450E-D2D1-2A4CA927BAE1}"/>
              </a:ext>
            </a:extLst>
          </p:cNvPr>
          <p:cNvSpPr>
            <a:spLocks noGrp="1"/>
          </p:cNvSpPr>
          <p:nvPr>
            <p:ph type="title"/>
          </p:nvPr>
        </p:nvSpPr>
        <p:spPr/>
        <p:txBody>
          <a:bodyPr/>
          <a:lstStyle/>
          <a:p>
            <a:r>
              <a:rPr lang="en-US" dirty="0"/>
              <a:t>LITREATURE SURVEY</a:t>
            </a:r>
            <a:endParaRPr lang="en-IN" dirty="0"/>
          </a:p>
        </p:txBody>
      </p:sp>
      <p:sp>
        <p:nvSpPr>
          <p:cNvPr id="3" name="Content Placeholder 2">
            <a:extLst>
              <a:ext uri="{FF2B5EF4-FFF2-40B4-BE49-F238E27FC236}">
                <a16:creationId xmlns:a16="http://schemas.microsoft.com/office/drawing/2014/main" id="{EBC61D0A-5862-79EA-DB76-2544BAC11FB0}"/>
              </a:ext>
            </a:extLst>
          </p:cNvPr>
          <p:cNvSpPr>
            <a:spLocks noGrp="1"/>
          </p:cNvSpPr>
          <p:nvPr>
            <p:ph idx="1"/>
          </p:nvPr>
        </p:nvSpPr>
        <p:spPr>
          <a:xfrm>
            <a:off x="3993555" y="704310"/>
            <a:ext cx="7315200" cy="5120640"/>
          </a:xfrm>
        </p:spPr>
        <p:txBody>
          <a:bodyPr/>
          <a:lstStyle/>
          <a:p>
            <a:pPr marL="0" indent="0">
              <a:buNone/>
            </a:pPr>
            <a:r>
              <a:rPr lang="en-US" dirty="0"/>
              <a:t>3.“</a:t>
            </a:r>
            <a:r>
              <a:rPr lang="en-US" b="1" dirty="0"/>
              <a:t>Developing Effective Hospital Management Information Systems: A Technology Ecosystem Perspective</a:t>
            </a:r>
            <a:r>
              <a:rPr lang="en-US" dirty="0"/>
              <a:t>”. </a:t>
            </a:r>
          </a:p>
          <a:p>
            <a:pPr marL="0" indent="0">
              <a:buNone/>
            </a:pPr>
            <a:r>
              <a:rPr lang="en-US" dirty="0"/>
              <a:t>Authors: Dr Christopher Bain MBBS, Master Info. </a:t>
            </a:r>
          </a:p>
          <a:p>
            <a:pPr marL="502920" lvl="1" indent="0">
              <a:buNone/>
            </a:pPr>
            <a:r>
              <a:rPr lang="en-US" dirty="0"/>
              <a:t>The author of this paper focuses more on needs of hospital manager and the ecosystem in which he/she operates. The internal and external Environment shaping factors ESFs that bear an impact or association on daily hospital activities and decision-making process that the hospital manager has to go through in each situations. Some of the challenges that this ecosystem needs to work on are high demand pressure, greater customer satisfaction level and low profit margins. This paper more so contributes to Planning, Design and development aspects of any Hospital management system by highlighting ESFs that should be considered</a:t>
            </a:r>
            <a:endParaRPr lang="en-IN" dirty="0"/>
          </a:p>
        </p:txBody>
      </p:sp>
      <p:pic>
        <p:nvPicPr>
          <p:cNvPr id="4" name="Picture 2" descr="The Literature Review">
            <a:extLst>
              <a:ext uri="{FF2B5EF4-FFF2-40B4-BE49-F238E27FC236}">
                <a16:creationId xmlns:a16="http://schemas.microsoft.com/office/drawing/2014/main" id="{E9C1C92A-14A5-BF0E-6FAA-5C4BC5C3A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19" y="4048620"/>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KL Deemed to be University Hyderabad – KLH Main Website">
            <a:extLst>
              <a:ext uri="{FF2B5EF4-FFF2-40B4-BE49-F238E27FC236}">
                <a16:creationId xmlns:a16="http://schemas.microsoft.com/office/drawing/2014/main" id="{6E6CBF98-1B72-D234-813D-BD2B2B331F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5376" y="15824"/>
            <a:ext cx="2277745" cy="1079500"/>
          </a:xfrm>
          <a:prstGeom prst="rect">
            <a:avLst/>
          </a:prstGeom>
          <a:noFill/>
          <a:ln>
            <a:noFill/>
          </a:ln>
        </p:spPr>
      </p:pic>
    </p:spTree>
    <p:extLst>
      <p:ext uri="{BB962C8B-B14F-4D97-AF65-F5344CB8AC3E}">
        <p14:creationId xmlns:p14="http://schemas.microsoft.com/office/powerpoint/2010/main" val="3262431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530</TotalTime>
  <Words>1601</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Corbel</vt:lpstr>
      <vt:lpstr>Times New Roman</vt:lpstr>
      <vt:lpstr>Wingdings 2</vt:lpstr>
      <vt:lpstr>Frame</vt:lpstr>
      <vt:lpstr>INTELLIGENT HOSPITAL MANAGMENT</vt:lpstr>
      <vt:lpstr>TABLE OF CONTENTS</vt:lpstr>
      <vt:lpstr>ABSTRACT</vt:lpstr>
      <vt:lpstr>INTRODUCTION</vt:lpstr>
      <vt:lpstr>GROWTH IN SECTOR</vt:lpstr>
      <vt:lpstr>OBJECTIVE</vt:lpstr>
      <vt:lpstr>LITREATURE SURVEY</vt:lpstr>
      <vt:lpstr>LITREATURE SURVEY</vt:lpstr>
      <vt:lpstr>LITREATURE SURVEY</vt:lpstr>
      <vt:lpstr>MODULES</vt:lpstr>
      <vt:lpstr>GITHUB</vt:lpstr>
      <vt:lpstr>TOOLS</vt:lpstr>
      <vt:lpstr>WORK PROGRESS</vt:lpstr>
      <vt:lpstr>FUTURE SCOPE &amp; DEVLOPMENTS INTENDED</vt:lpstr>
      <vt:lpstr>CONCLUSION</vt:lpstr>
      <vt:lpstr>FUTURE SCOPE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HOSPITAL MANAGMENT</dc:title>
  <dc:creator>manideep reddy</dc:creator>
  <cp:lastModifiedBy>I   Kaustubh Sastry .</cp:lastModifiedBy>
  <cp:revision>12</cp:revision>
  <dcterms:created xsi:type="dcterms:W3CDTF">2022-08-16T03:50:20Z</dcterms:created>
  <dcterms:modified xsi:type="dcterms:W3CDTF">2022-11-28T09:01:18Z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